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1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587ada787024c72" /><Relationship Type="http://schemas.openxmlformats.org/officeDocument/2006/relationships/extended-properties" Target="/docProps/app.xml" Id="Rc7da7f0e536a4ba3" /><Relationship Type="http://schemas.openxmlformats.org/officeDocument/2006/relationships/officeDocument" Target="/ppt/presentation.xml" Id="Re9d190be8032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6dd676c2c4f7a"/>
  </p:sldMasterIdLst>
  <p:notesMasterIdLst>
    <p:notesMasterId xmlns:r="http://schemas.openxmlformats.org/officeDocument/2006/relationships" r:id="R7cc01cfa375a4de3"/>
  </p:notesMasterIdLst>
  <p:sldIdLst>
    <p:sldId xmlns:r="http://schemas.openxmlformats.org/officeDocument/2006/relationships" id="256" r:id="Rd8f7879de9884e1f"/>
    <p:sldId xmlns:r="http://schemas.openxmlformats.org/officeDocument/2006/relationships" id="257" r:id="Ra09ca2ef9bc14b9f"/>
    <p:sldId xmlns:r="http://schemas.openxmlformats.org/officeDocument/2006/relationships" id="258" r:id="R336f10681add420c"/>
    <p:sldId xmlns:r="http://schemas.openxmlformats.org/officeDocument/2006/relationships" id="259" r:id="R7cc5b91616364de8"/>
    <p:sldId xmlns:r="http://schemas.openxmlformats.org/officeDocument/2006/relationships" id="260" r:id="R4efc7feba6544ce8"/>
    <p:sldId xmlns:r="http://schemas.openxmlformats.org/officeDocument/2006/relationships" id="261" r:id="R7c2179df55f34fb9"/>
    <p:sldId xmlns:r="http://schemas.openxmlformats.org/officeDocument/2006/relationships" id="262" r:id="R018c683b377b4c13"/>
    <p:sldId xmlns:r="http://schemas.openxmlformats.org/officeDocument/2006/relationships" id="263" r:id="R60e8fc5f04184c27"/>
    <p:sldId xmlns:r="http://schemas.openxmlformats.org/officeDocument/2006/relationships" id="264" r:id="Rddc391fb124543d8"/>
    <p:sldId xmlns:r="http://schemas.openxmlformats.org/officeDocument/2006/relationships" id="265" r:id="R820b159a59d645bb"/>
    <p:sldId xmlns:r="http://schemas.openxmlformats.org/officeDocument/2006/relationships" id="266" r:id="Rcd01bcd60bc840a7"/>
    <p:sldId xmlns:r="http://schemas.openxmlformats.org/officeDocument/2006/relationships" id="267" r:id="R0e8b57a960664101"/>
    <p:sldId xmlns:r="http://schemas.openxmlformats.org/officeDocument/2006/relationships" id="268" r:id="R29f50ca5f014404c"/>
    <p:sldId xmlns:r="http://schemas.openxmlformats.org/officeDocument/2006/relationships" id="269" r:id="Rb070d7730f454f3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6d2d106605a4890" /><Relationship Type="http://schemas.openxmlformats.org/officeDocument/2006/relationships/slideMaster" Target="/ppt/slideMasters/slideMaster1.xml" Id="Rec96dd676c2c4f7a" /><Relationship Type="http://schemas.openxmlformats.org/officeDocument/2006/relationships/notesMaster" Target="/ppt/notesMasters/notesMaster1.xml" Id="R7cc01cfa375a4de3" /><Relationship Type="http://schemas.openxmlformats.org/officeDocument/2006/relationships/presProps" Target="/ppt/presProps.xml" Id="R456020948a5f435e" /><Relationship Type="http://schemas.openxmlformats.org/officeDocument/2006/relationships/tableStyles" Target="/ppt/tableStyles.xml" Id="R730ce877824542c5" /><Relationship Type="http://schemas.openxmlformats.org/officeDocument/2006/relationships/slide" Target="/ppt/slides/slide1.xml" Id="Rd8f7879de9884e1f" /><Relationship Type="http://schemas.openxmlformats.org/officeDocument/2006/relationships/slide" Target="/ppt/slides/slide2.xml" Id="Ra09ca2ef9bc14b9f" /><Relationship Type="http://schemas.openxmlformats.org/officeDocument/2006/relationships/slide" Target="/ppt/slides/slide3.xml" Id="R336f10681add420c" /><Relationship Type="http://schemas.openxmlformats.org/officeDocument/2006/relationships/slide" Target="/ppt/slides/slide4.xml" Id="R7cc5b91616364de8" /><Relationship Type="http://schemas.openxmlformats.org/officeDocument/2006/relationships/slide" Target="/ppt/slides/slide5.xml" Id="R4efc7feba6544ce8" /><Relationship Type="http://schemas.openxmlformats.org/officeDocument/2006/relationships/slide" Target="/ppt/slides/slide6.xml" Id="R7c2179df55f34fb9" /><Relationship Type="http://schemas.openxmlformats.org/officeDocument/2006/relationships/slide" Target="/ppt/slides/slide7.xml" Id="R018c683b377b4c13" /><Relationship Type="http://schemas.openxmlformats.org/officeDocument/2006/relationships/slide" Target="/ppt/slides/slide8.xml" Id="R60e8fc5f04184c27" /><Relationship Type="http://schemas.openxmlformats.org/officeDocument/2006/relationships/slide" Target="/ppt/slides/slide9.xml" Id="Rddc391fb124543d8" /><Relationship Type="http://schemas.openxmlformats.org/officeDocument/2006/relationships/slide" Target="/ppt/slides/slide10.xml" Id="R820b159a59d645bb" /><Relationship Type="http://schemas.openxmlformats.org/officeDocument/2006/relationships/slide" Target="/ppt/slides/slide11.xml" Id="Rcd01bcd60bc840a7" /><Relationship Type="http://schemas.openxmlformats.org/officeDocument/2006/relationships/slide" Target="/ppt/slides/slide12.xml" Id="R0e8b57a960664101" /><Relationship Type="http://schemas.openxmlformats.org/officeDocument/2006/relationships/slide" Target="/ppt/slides/slide13.xml" Id="R29f50ca5f014404c" /><Relationship Type="http://schemas.openxmlformats.org/officeDocument/2006/relationships/slide" Target="/ppt/slides/slide14.xml" Id="Rb070d7730f454f3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40af5fcd8174fe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3cd62e6dc164284" /><Relationship Type="http://schemas.openxmlformats.org/officeDocument/2006/relationships/notesMaster" Target="/ppt/notesMasters/notesMaster1.xml" Id="R38b7434f9dc24ec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3689c77e87b4b1a" /><Relationship Type="http://schemas.openxmlformats.org/officeDocument/2006/relationships/notesMaster" Target="/ppt/notesMasters/notesMaster1.xml" Id="R98970c577cc04c5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f7d09d3de1f4cf9" /><Relationship Type="http://schemas.openxmlformats.org/officeDocument/2006/relationships/notesMaster" Target="/ppt/notesMasters/notesMaster1.xml" Id="Rc526a3ffb6364ca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09cc037ef314e62" /><Relationship Type="http://schemas.openxmlformats.org/officeDocument/2006/relationships/notesMaster" Target="/ppt/notesMasters/notesMaster1.xml" Id="R8ba67d6e458247c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eea4350fdcb447c" /><Relationship Type="http://schemas.openxmlformats.org/officeDocument/2006/relationships/notesMaster" Target="/ppt/notesMasters/notesMaster1.xml" Id="Ra73cfcd4611b472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137a26501504e23" /><Relationship Type="http://schemas.openxmlformats.org/officeDocument/2006/relationships/notesMaster" Target="/ppt/notesMasters/notesMaster1.xml" Id="Rbbcafb89a10940b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55de364931e4f10" /><Relationship Type="http://schemas.openxmlformats.org/officeDocument/2006/relationships/notesMaster" Target="/ppt/notesMasters/notesMaster1.xml" Id="R80d95299b0aa4c3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fbedd7331174141" /><Relationship Type="http://schemas.openxmlformats.org/officeDocument/2006/relationships/notesMaster" Target="/ppt/notesMasters/notesMaster1.xml" Id="R20bb659db5ce4be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b2ba421730483c" /><Relationship Type="http://schemas.openxmlformats.org/officeDocument/2006/relationships/notesMaster" Target="/ppt/notesMasters/notesMaster1.xml" Id="Rde22cad16b6446e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47a9adc46d94bbc" /><Relationship Type="http://schemas.openxmlformats.org/officeDocument/2006/relationships/notesMaster" Target="/ppt/notesMasters/notesMaster1.xml" Id="R807c3b2e3a4c474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d9395202df34993" /><Relationship Type="http://schemas.openxmlformats.org/officeDocument/2006/relationships/notesMaster" Target="/ppt/notesMasters/notesMaster1.xml" Id="R7154b2db762e416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e6fd182d4ad41a3" /><Relationship Type="http://schemas.openxmlformats.org/officeDocument/2006/relationships/notesMaster" Target="/ppt/notesMasters/notesMaster1.xml" Id="R934561ddcdab488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4450d4c9a314421" /><Relationship Type="http://schemas.openxmlformats.org/officeDocument/2006/relationships/notesMaster" Target="/ppt/notesMasters/notesMaster1.xml" Id="R9c90d587f2ca408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0c80a8d7c2d4886" /><Relationship Type="http://schemas.openxmlformats.org/officeDocument/2006/relationships/notesMaster" Target="/ppt/notesMasters/notesMaster1.xml" Id="R13b31ada439441a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Generated visual: project asset .tmp/rehab-infographic/assets/rehab-hero.png</a:t>
            </a:r>
          </a:p>
          <a:p xmlns:a="http://schemas.openxmlformats.org/drawingml/2006/main">
            <a:r>
              <a:t>Local evidence atlas: docs/pubmed-detailed-evidence-atlas.md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https://pmc.ncbi.nlm.nih.gov/articles/PMC11134408/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Observed 3-month means were 0.27 and 0.23; the adjusted between-group estimate was 0.03, 95% CI 0.01 to 0.05. The confidence interval is uncertainty around the average estimate, not a range of individual outcomes.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REGAIN reported adverse events in 28 intervention and 16 usual-care participants, serious adverse events in 14 versus 7, one serious event possibly related, and no detected PESE during prospective monitoring.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https://pmc.ncbi.nlm.nih.gov/articles/PMC12636949/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Patient conversation guide synthesized from trial limitations. It is not an individualized prescription.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Local atlas: docs/pubmed-detailed-evidence-atlas.md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https://pubmed.ncbi.nlm.nih.gov/35489367/</a:t>
            </a:r>
          </a:p>
          <a:p xmlns:a="http://schemas.openxmlformats.org/drawingml/2006/main">
            <a:r>
              <a:t>https://pubmed.ncbi.nlm.nih.gov/36191860/</a:t>
            </a:r>
          </a:p>
          <a:p xmlns:a="http://schemas.openxmlformats.org/drawingml/2006/main">
            <a:r>
              <a:t>https://pubmed.ncbi.nlm.nih.gov/41253410/</a:t>
            </a:r>
          </a:p>
          <a:p xmlns:a="http://schemas.openxmlformats.org/drawingml/2006/main">
            <a:r>
              <a:t>https://pubmed.ncbi.nlm.nih.gov/39425012/</a:t>
            </a:r>
          </a:p>
          <a:p xmlns:a="http://schemas.openxmlformats.org/drawingml/2006/main">
            <a:r>
              <a:t>https://pubmed.ncbi.nlm.nih.gov/41906071/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REGAIN supports the complete multicomponent package in its selected post-hospital population. It does not isolate exercise, psychological support, mindfulness, peer contact or supervision and does not test TCM theory or treatments.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https://pubmed.ncbi.nlm.nih.gov/35489367/</a:t>
            </a:r>
          </a:p>
          <a:p xmlns:a="http://schemas.openxmlformats.org/drawingml/2006/main">
            <a:r>
              <a:t>https://pubmed.ncbi.nlm.nih.gov/36191860/</a:t>
            </a:r>
          </a:p>
          <a:p xmlns:a="http://schemas.openxmlformats.org/drawingml/2006/main">
            <a:r>
              <a:t>https://pubmed.ncbi.nlm.nih.gov/41253410/</a:t>
            </a:r>
          </a:p>
          <a:p xmlns:a="http://schemas.openxmlformats.org/drawingml/2006/main">
            <a:r>
              <a:t>https://pubmed.ncbi.nlm.nih.gov/39425012/</a:t>
            </a:r>
          </a:p>
          <a:p xmlns:a="http://schemas.openxmlformats.org/drawingml/2006/main">
            <a:r>
              <a:t>https://pubmed.ncbi.nlm.nih.gov/41906071/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Each displayed excerpt is a short verbatim passage from the corresponding PubMed abstract.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https://pubmed.ncbi.nlm.nih.gov/41253410/</a:t>
            </a:r>
          </a:p>
          <a:p xmlns:a="http://schemas.openxmlformats.org/drawingml/2006/main">
            <a:r>
              <a:t>https://pubmed.ncbi.nlm.nih.gov/35489367/</a:t>
            </a:r>
          </a:p>
          <a:p xmlns:a="http://schemas.openxmlformats.org/drawingml/2006/main">
            <a:r>
              <a:t>https://pubmed.ncbi.nlm.nih.gov/36191860/</a:t>
            </a:r>
          </a:p>
          <a:p xmlns:a="http://schemas.openxmlformats.org/drawingml/2006/main">
            <a:r>
              <a:t>https://pubmed.ncbi.nlm.nih.gov/41906071/</a:t>
            </a:r>
          </a:p>
          <a:p xmlns:a="http://schemas.openxmlformats.org/drawingml/2006/main">
            <a:r>
              <a:t>https://pubmed.ncbi.nlm.nih.gov/39425012/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Editorial confidence profile, not a formal GRADE assessment.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https://pubmed.ncbi.nlm.nih.gov/35489367/</a:t>
            </a:r>
          </a:p>
          <a:p xmlns:a="http://schemas.openxmlformats.org/drawingml/2006/main">
            <a:r>
              <a:t>https://pubmed.ncbi.nlm.nih.gov/36191860/</a:t>
            </a:r>
          </a:p>
          <a:p xmlns:a="http://schemas.openxmlformats.org/drawingml/2006/main">
            <a:r>
              <a:t>https://pubmed.ncbi.nlm.nih.gov/41253410/</a:t>
            </a:r>
          </a:p>
          <a:p xmlns:a="http://schemas.openxmlformats.org/drawingml/2006/main">
            <a:r>
              <a:t>https://pubmed.ncbi.nlm.nih.gov/39425012/</a:t>
            </a:r>
          </a:p>
          <a:p xmlns:a="http://schemas.openxmlformats.org/drawingml/2006/main">
            <a:r>
              <a:t>https://pubmed.ncbi.nlm.nih.gov/41906071/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Interventions and comparators checked against the local evidence atlas or evidence-bank record and primary PubMed/PMC reports. Respiratory-muscle paper: PMID 36191860, PMCID PMC9708524.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https://pmc.ncbi.nlm.nih.gov/articles/PMC11134408/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REGAIN tested the multicomponent package against best-practice usual care, not against no treatment.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https://pubmed.ncbi.nlm.nih.gov/38325873/</a:t>
            </a:r>
          </a:p>
          <a:p xmlns:a="http://schemas.openxmlformats.org/drawingml/2006/main">
            <a:r>
              <a:t>https://pubmed.ncbi.nlm.nih.gov/35489367/</a:t>
            </a:r>
          </a:p>
          <a:p xmlns:a="http://schemas.openxmlformats.org/drawingml/2006/main">
            <a:r>
              <a:t>https://pubmed.ncbi.nlm.nih.gov/36191860/</a:t>
            </a:r>
          </a:p>
          <a:p xmlns:a="http://schemas.openxmlformats.org/drawingml/2006/main">
            <a:r>
              <a:t>https://pubmed.ncbi.nlm.nih.gov/41253410/</a:t>
            </a:r>
          </a:p>
          <a:p xmlns:a="http://schemas.openxmlformats.org/drawingml/2006/main">
            <a:r>
              <a:t>https://pubmed.ncbi.nlm.nih.gov/39425012/</a:t>
            </a:r>
          </a:p>
          <a:p xmlns:a="http://schemas.openxmlformats.org/drawingml/2006/main">
            <a:r>
              <a:t>https://pubmed.ncbi.nlm.nih.gov/41906071/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Matrix is a qualitative direction-of-effect summary. Heterogeneous measures were not pooled.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https://pmc.ncbi.nlm.nih.gov/articles/PMC10593321/</a:t>
            </a:r>
          </a:p>
          <a:p xmlns:a="http://schemas.openxmlformats.org/drawingml/2006/main">
            <a:r>
              <a:t>https://pmc.ncbi.nlm.nih.gov/articles/PMC11134408/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The trial did not isolate any activity or behavioural component.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https://pmc.ncbi.nlm.nih.gov/articles/PMC10593321/ — Table 1, Table 3 and final exercise-programme description.</a:t>
            </a:r>
          </a:p>
          <a:p xmlns:a="http://schemas.openxmlformats.org/drawingml/2006/main">
            <a:r>
              <a:t>https://warwick.ac.uk/fac/sci/med/research/ctu/trials/regain/regain_pis_v4.1_02jul2021_clean.pdf — participant-facing class duration, group size and pre/post questions.</a:t>
            </a:r>
          </a:p>
          <a:p xmlns:a="http://schemas.openxmlformats.org/drawingml/2006/main">
            <a:r>
              <a:t>The displayed movements are the paper's intermediate session 5 example, not an individualized prescription.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https://pmc.ncbi.nlm.nih.gov/articles/PMC10593321/ — individualisation, monitoring, progress as tolerated and rejection of a predetermined graded approach.</a:t>
            </a:r>
          </a:p>
          <a:p xmlns:a="http://schemas.openxmlformats.org/drawingml/2006/main">
            <a:r>
              <a:t>https://pmc.ncbi.nlm.nih.gov/articles/PMC11134408/ — trial population, outcomes and safety boundary.</a:t>
            </a:r>
          </a:p>
          <a:p xmlns:a="http://schemas.openxmlformats.org/drawingml/2006/main">
            <a:r>
              <a:t>This slide translates trial delivery features into questions for a supervised programme; it is not exercise advice.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https://pmc.ncbi.nlm.nih.gov/articles/PMC10593321/</a:t>
            </a:r>
          </a:p>
          <a:p xmlns:a="http://schemas.openxmlformats.org/drawingml/2006/main">
            <a:r>
              <a:t>https://pubmed.ncbi.nlm.nih.gov/38177128/</a:t>
            </a:r>
          </a:p>
          <a:p xmlns:a="http://schemas.openxmlformats.org/drawingml/2006/main">
            <a:r>
              <a:t>https://pubmed.ncbi.nlm.nih.gov/38346773/</a:t>
            </a:r>
          </a:p>
          <a:p xmlns:a="http://schemas.openxmlformats.org/drawingml/2006/main">
            <a:r>
              <a:t>https://pubmed.ncbi.nlm.nih.gov/38066589/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The three pathways are the rehabilitation rationale, not experimentally isolated mechanisms. Rehabilitation is not proven to repair the underlying Long COVID biology.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7d75da1aa48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0ed1885ae0f4497" /><Relationship Type="http://schemas.openxmlformats.org/officeDocument/2006/relationships/slideLayout" Target="/ppt/slideLayouts/slideLayout1.xml" Id="R13744dafd3074c3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44dafd3074c3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f04f15214bfb" /><Relationship Type="http://schemas.openxmlformats.org/officeDocument/2006/relationships/image" Target="/ppt/media/image.png" Id="R8482cec2bc7e46f8" /><Relationship Type="http://schemas.openxmlformats.org/officeDocument/2006/relationships/notesSlide" Target="/ppt/notesSlides/notesSlide1.xml" Id="Rf876d4682f91423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e796d8fe42ab" /><Relationship Type="http://schemas.openxmlformats.org/officeDocument/2006/relationships/chart" Target="/ppt/slides/charts/chart1.xml" Id="R32472e58a0714004" /><Relationship Type="http://schemas.openxmlformats.org/officeDocument/2006/relationships/notesSlide" Target="/ppt/notesSlides/notesSlide10.xml" Id="R214b98af7f77474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f89b2a374c33" /><Relationship Type="http://schemas.openxmlformats.org/officeDocument/2006/relationships/notesSlide" Target="/ppt/notesSlides/notesSlide11.xml" Id="R068d3ab915cf4d7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bff11dca84af0" /><Relationship Type="http://schemas.openxmlformats.org/officeDocument/2006/relationships/notesSlide" Target="/ppt/notesSlides/notesSlide12.xml" Id="Rf0e486bdc5594cd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4b451a6cd4e32" /><Relationship Type="http://schemas.openxmlformats.org/officeDocument/2006/relationships/notesSlide" Target="/ppt/notesSlides/notesSlide13.xml" Id="Rc64f1e7393d9437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cd122382427b" /><Relationship Type="http://schemas.openxmlformats.org/officeDocument/2006/relationships/hyperlink" Target="https://pubmed.ncbi.nlm.nih.gov/38325873/" TargetMode="External" Id="Rc2ef36fe226e4398" /><Relationship Type="http://schemas.openxmlformats.org/officeDocument/2006/relationships/hyperlink" Target="https://pubmed.ncbi.nlm.nih.gov/35489367/" TargetMode="External" Id="R494f10ee75c649ab" /><Relationship Type="http://schemas.openxmlformats.org/officeDocument/2006/relationships/hyperlink" Target="https://pubmed.ncbi.nlm.nih.gov/36191860/" TargetMode="External" Id="Re02402f80a2042fe" /><Relationship Type="http://schemas.openxmlformats.org/officeDocument/2006/relationships/hyperlink" Target="https://pubmed.ncbi.nlm.nih.gov/41253410/" TargetMode="External" Id="R09bd7809e83e496c" /><Relationship Type="http://schemas.openxmlformats.org/officeDocument/2006/relationships/hyperlink" Target="https://pubmed.ncbi.nlm.nih.gov/39425012/" TargetMode="External" Id="Rb3653a2fba53476c" /><Relationship Type="http://schemas.openxmlformats.org/officeDocument/2006/relationships/hyperlink" Target="https://pubmed.ncbi.nlm.nih.gov/41906071/" TargetMode="External" Id="R73c56afa57294db6" /><Relationship Type="http://schemas.openxmlformats.org/officeDocument/2006/relationships/notesSlide" Target="/ppt/notesSlides/notesSlide14.xml" Id="R8c156a5e086b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7c67339d4de5" /><Relationship Type="http://schemas.openxmlformats.org/officeDocument/2006/relationships/notesSlide" Target="/ppt/notesSlides/notesSlide2.xml" Id="R4af2b4b99ad7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0a3a314ac49d0" /><Relationship Type="http://schemas.openxmlformats.org/officeDocument/2006/relationships/notesSlide" Target="/ppt/notesSlides/notesSlide3.xml" Id="R750594dc802d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7ed649264d28" /><Relationship Type="http://schemas.openxmlformats.org/officeDocument/2006/relationships/notesSlide" Target="/ppt/notesSlides/notesSlide4.xml" Id="Rd46c5ebf49f4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ab5baae614474" /><Relationship Type="http://schemas.openxmlformats.org/officeDocument/2006/relationships/notesSlide" Target="/ppt/notesSlides/notesSlide5.xml" Id="R7093aaf8e2d4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447b81014f61" /><Relationship Type="http://schemas.openxmlformats.org/officeDocument/2006/relationships/notesSlide" Target="/ppt/notesSlides/notesSlide6.xml" Id="Rdc53bbeadaff4b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b46e1b0d491a" /><Relationship Type="http://schemas.openxmlformats.org/officeDocument/2006/relationships/notesSlide" Target="/ppt/notesSlides/notesSlide7.xml" Id="Rf6d6ee9617a044b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d9053f1ca4d4d" /><Relationship Type="http://schemas.openxmlformats.org/officeDocument/2006/relationships/notesSlide" Target="/ppt/notesSlides/notesSlide8.xml" Id="R50f2bf6fd7384ea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4a99af964429" /><Relationship Type="http://schemas.openxmlformats.org/officeDocument/2006/relationships/notesSlide" Target="/ppt/notesSlides/notesSlide9.xml" Id="R7b33b8bc0c71481e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REGAIN</c:v>
          </c:tx>
          <c:spPr>
            <a:ln xmlns:a="http://schemas.openxmlformats.org/drawingml/2006/main" w="38100">
              <a:solidFill>
                <a:srgbClr val="0A7C78"/>
              </a:solidFill>
            </a:ln>
          </c:spPr>
          <c:marker>
            <c:size val="10"/>
          </c:marker>
          <c:cat>
            <c:strLit>
              <c:ptCount val="2"/>
              <c:pt idx="0">
                <c:v>Baseline</c:v>
              </c:pt>
              <c:pt idx="1">
                <c:v>3 months</c:v>
              </c:pt>
            </c:strLit>
          </c:cat>
          <c:val>
            <c:numLit>
              <c:formatCode>General</c:formatCode>
              <c:ptCount val="2"/>
              <c:pt idx="0">
                <c:v>0.2</c:v>
              </c:pt>
              <c:pt idx="1">
                <c:v>0.27</c:v>
              </c:pt>
            </c:numLit>
          </c:val>
        </c:ser>
        <c:ser>
          <c:idx val="1"/>
          <c:order val="1"/>
          <c:tx>
            <c:v>Usual care</c:v>
          </c:tx>
          <c:spPr>
            <a:ln xmlns:a="http://schemas.openxmlformats.org/drawingml/2006/main" w="38100">
              <a:solidFill>
                <a:srgbClr val="EF7F64"/>
              </a:solidFill>
            </a:ln>
          </c:spPr>
          <c:marker>
            <c:size val="10"/>
          </c:marker>
          <c:cat>
            <c:strLit>
              <c:ptCount val="2"/>
              <c:pt idx="0">
                <c:v>Baseline</c:v>
              </c:pt>
              <c:pt idx="1">
                <c:v>3 months</c:v>
              </c:pt>
            </c:strLit>
          </c:cat>
          <c:val>
            <c:numLit>
              <c:formatCode>General</c:formatCode>
              <c:ptCount val="2"/>
              <c:pt idx="0">
                <c:v>0.2</c:v>
              </c:pt>
              <c:pt idx="1">
                <c:v>0.23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050" b="1">
                  <a:solidFill>
                    <a:srgbClr val="16313A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975">
                    <a:solidFill>
                      <a:srgbClr val="16313A"/>
                    </a:solidFill>
                  </a:rPr>
                  <a:t>Time after randomization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75">
                  <a:solidFill>
                    <a:srgbClr val="16313A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16313A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0.35"/>
          <c:min val="0.15"/>
        </c:scaling>
        <c:delete val="0"/>
        <c:axPos val="l"/>
        <c:majorGridlines>
          <c:spPr>
            <a:ln xmlns:a="http://schemas.openxmlformats.org/drawingml/2006/main" w="9525">
              <a:solidFill>
                <a:srgbClr val="DCEBE7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975">
                    <a:solidFill>
                      <a:srgbClr val="16313A"/>
                    </a:solidFill>
                  </a:rPr>
                  <a:t>PROPr quality-of-life score</a:t>
                </a:r>
              </a:p>
            </c:rich>
          </c:tx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75">
                  <a:solidFill>
                    <a:srgbClr val="16313A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5F7277"/>
                </a:solidFill>
              </a:defRPr>
            </a:pPr>
          </a:p>
        </c:txPr>
        <c:crossAx val="48650112"/>
        <c:crossBetween val="between"/>
        <c:majorUnit val="0.05"/>
      </c:valAx>
      <c:spPr>
        <a:solidFill xmlns:a="http://schemas.openxmlformats.org/drawingml/2006/main">
          <a:srgbClr val="FFFFFF"/>
        </a:solidFill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75">
              <a:solidFill>
                <a:srgbClr val="16313A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</c:spPr>
</c:chartSpace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82cec2bc7e46f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F61503-D350-4A79-B8D9-695CFD364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4770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F4EFEF-0700-4112-8B9E-2DD977075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667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EVIDENCE INFOGRAPHIC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E1D425-B857-4ED8-B0AA-153EE84D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381125"/>
            <a:ext cx="6191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Which rehabilitation evidence</a:t>
            </a:r>
          </a:p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carries the most weight?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AFE9B0-B793-42EE-A013-9C0B6DD09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76625"/>
            <a:ext cx="5334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DDECE8"/>
                </a:solidFill>
              </a:defRPr>
            </a:pPr>
            <a:r>
              <a:rPr sz="1650" b="0">
                <a:solidFill>
                  <a:srgbClr val="DDECE8"/>
                </a:solidFill>
              </a:rPr>
              <a:t>Six trials point in different directions. REGAIN gives the clearest whole-programme test — then its small benefit needs careful interpretation.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14DAE0-A35F-4087-9217-2BB6C7B36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72050"/>
            <a:ext cx="504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6 selected RCTs  ·  985 participants  ·  6–12 weeks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27CE2A-684F-4ADC-9643-A46D31ABF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102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EF7F64"/>
                </a:solidFill>
              </a:defRPr>
            </a:pPr>
            <a:r>
              <a:rPr sz="975" b="1">
                <a:solidFill>
                  <a:srgbClr val="EF7F64"/>
                </a:solidFill>
              </a:rPr>
              <a:t>Evidence checked 3 Aug 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EAAA01-AD79-4CEB-B53A-3F95E7DBB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B8D5D5"/>
                </a:solidFill>
              </a:defRPr>
            </a:pPr>
            <a:r>
              <a:rPr sz="975" b="0">
                <a:solidFill>
                  <a:srgbClr val="B8D5D5"/>
                </a:solidFill>
              </a:rPr>
              <a:t>Not medical advice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594D3C-088C-4988-9591-CA7913F7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6334125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C43CFD-1D62-488A-B921-49DE08251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6353175"/>
            <a:ext cx="1657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GENERATED ILLUSTRATION</a:t>
            </a:r>
          </a:p>
        </p:txBody>
      </p:sp>
    </p:spTree>
    <p:extLst>
      <p:ext uri="{BB962C8B-B14F-4D97-AF65-F5344CB8AC3E}">
        <p14:creationId xmlns:p14="http://schemas.microsoft.com/office/powerpoint/2010/main" val="35011658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EA8F35-E701-42F4-8A38-9563D0A1B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THE PRIMARY REGAIN RESULT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F5159E1-F1EA-4002-9CA9-3406BDE7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Both groups improved; REGAIN added a small average advantage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B8F5C96-B5DF-48C2-ADFF-FCF4F2DEA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666750" y="1809750"/>
          <a:ext xmlns:a="http://schemas.openxmlformats.org/drawingml/2006/main" cx="68580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2472e58a0714004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7F54A8-41E3-4F8C-A6C8-0607AB296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7687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Observed means · 3 months: REGAIN n=237; usual care n=248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48F07F-1400-4CC7-9AF1-1FBA0547E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809750"/>
            <a:ext cx="3619500" cy="371475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8377FB-8AD1-4E04-A811-69FD090F5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76450"/>
            <a:ext cx="3009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3750" b="1">
                <a:solidFill>
                  <a:srgbClr val="55C9C3"/>
                </a:solidFill>
              </a:defRPr>
            </a:pPr>
            <a:r>
              <a:rPr sz="3750" b="1">
                <a:solidFill>
                  <a:srgbClr val="55C9C3"/>
                </a:solidFill>
              </a:rPr>
              <a:t>+0.03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3FE9CE-1E23-4D78-9B8E-006C0D62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781300"/>
            <a:ext cx="2952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Adjusted average advantage</a:t>
            </a:r>
          </a:p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versus usual care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980464-134D-491E-A1EC-AA42F934D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476625"/>
            <a:ext cx="2857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DDECE8"/>
                </a:solidFill>
              </a:defRPr>
            </a:pPr>
            <a:r>
              <a:rPr sz="1200" b="0">
                <a:solidFill>
                  <a:srgbClr val="DDECE8"/>
                </a:solidFill>
              </a:rPr>
              <a:t>95% CI +0.01 to +0.05 · p=0.02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DDECE8"/>
                </a:solidFill>
              </a:defRPr>
            </a:pPr>
            <a:r>
              <a:rPr sz="1200" b="0">
                <a:solidFill>
                  <a:srgbClr val="DDECE8"/>
                </a:solidFill>
              </a:rPr>
              <a:t>The interval excludes no difference.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82703D-DEE4-4A40-AAAE-86258E177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257675"/>
            <a:ext cx="2762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4A0DFB-CE4A-4332-A0E7-89F3A7F08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4429125"/>
            <a:ext cx="2762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Suggested meaningful threshold ≈ +0.04. Best estimate is slightly below it; the interval spans it.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C709A5-0DAB-47FB-9AD4-97FD2F2C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238750"/>
            <a:ext cx="3619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EF7F64"/>
                </a:solidFill>
              </a:defRPr>
            </a:pPr>
            <a:r>
              <a:rPr sz="1050" b="1">
                <a:solidFill>
                  <a:srgbClr val="EF7F64"/>
                </a:solidFill>
              </a:rPr>
              <a:t>Statistically convincing · small · clinical importance uncertain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324EE3-794D-4CF9-BD62-44EC69C7B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953125"/>
            <a:ext cx="876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6313A"/>
                </a:solidFill>
              </a:defRPr>
            </a:pPr>
            <a:r>
              <a:rPr sz="1500" b="1">
                <a:solidFill>
                  <a:srgbClr val="16313A"/>
                </a:solidFill>
              </a:rPr>
              <a:t>+0.03 is not ‘3% better,’ a cure rate or an individual prediction.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8EC485-E76A-4EE9-8F2A-9ED44F32F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275FF2-9A97-4280-BC5F-10374157B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5820316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C3B063-0928-4744-88AF-226E4799D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REGAIN FIT AND SAFETY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44771E-B807-4A06-8DBB-0050BA001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Who was studied—and how confidently can this travel to other patients?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86E5CE-5CFB-498E-8559-1A830C02E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550FC1-364A-4B45-B04E-C11F719C9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95300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4CB852-DB2F-46EB-937C-820C4E783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9550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A7C78"/>
                </a:solidFill>
              </a:defRPr>
            </a:pPr>
            <a:r>
              <a:rPr sz="2025" b="1">
                <a:solidFill>
                  <a:srgbClr val="0A7C78"/>
                </a:solidFill>
              </a:rPr>
              <a:t>Participants and completion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D820567-395E-40B9-B8AA-1087A816F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67000"/>
            <a:ext cx="4000500" cy="2428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Previously hospitalized; average 323 days after discharge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Mean age 56 · 52% women · 88% White · 34% ICU/HDU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47% fully adhered · 39% partially · 13% received none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Primary outcome: 80% REGAIN versus 86% control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121889-321D-456C-BDAC-BF3FB9612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5334000" cy="3619500"/>
          </a:xfrm>
          <a:prstGeom xmlns:a="http://schemas.openxmlformats.org/drawingml/2006/main" prst="roundRect">
            <a:avLst>
              <a:gd name="adj" fmla="val 3158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5A6B43-4F88-4078-9EAB-BBB5F7A00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95500"/>
            <a:ext cx="457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EF7F64"/>
                </a:solidFill>
              </a:defRPr>
            </a:pPr>
            <a:r>
              <a:rPr sz="1800" b="1">
                <a:solidFill>
                  <a:srgbClr val="EF7F64"/>
                </a:solidFill>
              </a:rPr>
              <a:t>Harms and evidence boundary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05C6C9-DF0D-4687-9C95-9B38DBC3A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667000"/>
            <a:ext cx="4333875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• Adverse events: 28 REGAIN versus 16 usual care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• Serious adverse events: 14 versus 7; one possibly related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• No post-exertional symptom exacerbation detected during weekly monitoring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• Safety is not established for severe, housebound or substantial PEM/PESE populations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693E42-7C75-4580-8D97-4DDD44723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667375"/>
            <a:ext cx="971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6313A"/>
                </a:solidFill>
              </a:defRPr>
            </a:pPr>
            <a:r>
              <a:rPr sz="1575" b="1">
                <a:solidFill>
                  <a:srgbClr val="16313A"/>
                </a:solidFill>
              </a:rPr>
              <a:t>Screen specifically for post-exertional symptom exacerbation before prescribing or progressing activity.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97FF18-2811-424E-9BAB-89A8F28FC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612111-CC09-497F-9658-A12818C9A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4288738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0A00C60-C7F1-4A17-8141-E7A8EF475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PATIENT QUESTIONS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E9BA6D-0DA2-4DD5-B406-4661279B7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What should I ask before starting a programme?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041646-A5FE-4A52-BC21-141A3E9E2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584DE4-F95C-42E8-80CE-A84C8F243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52387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1CAA75-0FC7-4CD3-9F56-0CE7BCABD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95475"/>
            <a:ext cx="4000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3C527D-95D8-4B25-BEE8-9DC06D9B6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0583C5-4CC4-4484-8F9C-2E23C5872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83832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Could I have PEM or PESE?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8FA716-38A9-420B-A95C-A7B9BCA5C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143125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7277"/>
                </a:solidFill>
              </a:defRPr>
            </a:pPr>
            <a:r>
              <a:rPr sz="1125" b="0">
                <a:solidFill>
                  <a:srgbClr val="5F7277"/>
                </a:solidFill>
              </a:rPr>
              <a:t>Ask whether activity causes delayed symptom worsening and how that changes the plan.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4333EE-8F4F-4A23-AC66-0F984DECF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66875"/>
            <a:ext cx="52387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B73535-647F-40F7-9F99-CF03A4FA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895475"/>
            <a:ext cx="4000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5D6A4E-9DCC-4D2F-A6C3-EDCB4BB4C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90500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8CB861-B927-48F1-9DD6-539FABC0F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83832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What will you assess?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B42D86-13D9-44F6-AF83-9C593D026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143125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7277"/>
                </a:solidFill>
              </a:defRPr>
            </a:pPr>
            <a:r>
              <a:rPr sz="1125" b="0">
                <a:solidFill>
                  <a:srgbClr val="5F7277"/>
                </a:solidFill>
              </a:rPr>
              <a:t>Symptoms, daily activity, breathing, heart and orthostatic/autonomic concerns.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847CDF-7B27-4CFE-AE84-420070FF6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95625"/>
            <a:ext cx="52387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380A766-33D9-417E-A841-1492C9D5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24225"/>
            <a:ext cx="4000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63A085-27E2-4D53-8C3F-8BEDBC39A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3375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91181D-8E07-4ECA-A48F-8B81DFF46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26707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What is my safe starting point?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6E5DBF-0965-4F4F-B926-2627D95C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571875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7277"/>
                </a:solidFill>
              </a:defRPr>
            </a:pPr>
            <a:r>
              <a:rPr sz="1125" b="0">
                <a:solidFill>
                  <a:srgbClr val="5F7277"/>
                </a:solidFill>
              </a:rPr>
              <a:t>Protect essential daily activity; do not assume fixed weekly increases.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E08FE8-4AEE-4810-AE9F-C881CB4AE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95625"/>
            <a:ext cx="52387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4C769D-B316-4384-B3D3-245968E1D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24225"/>
            <a:ext cx="4000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500F80-0088-42FB-A9D3-56602DBF9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3375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D5DB83-9D7C-44EE-A69E-AD9B4ABA6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26707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How will we monitor delayed effects?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5EE220-0247-48AB-A15F-E9D5C6587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571875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7277"/>
                </a:solidFill>
              </a:defRPr>
            </a:pPr>
            <a:r>
              <a:rPr sz="1125" b="0">
                <a:solidFill>
                  <a:srgbClr val="5F7277"/>
                </a:solidFill>
              </a:rPr>
              <a:t>Track symptoms during the session and over the following days.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7F6787-D658-43F3-8C96-6976E09C2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24375"/>
            <a:ext cx="52387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CE31A9-DE38-40CF-9E03-F7D62244E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52975"/>
            <a:ext cx="4000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D109FF3-B5D0-4435-907C-423C039B8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CCE953E-3B42-4F03-A9C3-418A165D0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69582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What are the pause or stop rules?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5F0DAB0-5B2B-4997-BF16-6958E7FC3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5000625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7277"/>
                </a:solidFill>
              </a:defRPr>
            </a:pPr>
            <a:r>
              <a:rPr sz="1125" b="0">
                <a:solidFill>
                  <a:srgbClr val="5F7277"/>
                </a:solidFill>
              </a:rPr>
              <a:t>Know when to maintain, reduce, pause or stop—and who to contact.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2972A21-7B00-4A74-B7CF-DC3D23934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24375"/>
            <a:ext cx="52387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CFD97D9-5E92-4BEA-9779-7C8AF3B56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752975"/>
            <a:ext cx="40005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A084A9-3470-49E9-8C15-549A17530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76250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58D1E1E-9513-4E81-B63F-84A7D984F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95825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Who will supervise—and how?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6CA8AB9-EDB3-4873-A8E1-FBE6C9175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5000625"/>
            <a:ext cx="419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F7277"/>
                </a:solidFill>
              </a:defRPr>
            </a:pPr>
            <a:r>
              <a:rPr sz="1125" b="0">
                <a:solidFill>
                  <a:srgbClr val="5F7277"/>
                </a:solidFill>
              </a:rPr>
              <a:t>Clarify experience, scheduled contact, home practice and review.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E39B5EE-5C6C-4F84-9AB4-08F8864EE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6048375"/>
            <a:ext cx="8667750" cy="381000"/>
          </a:xfrm>
          <a:prstGeom xmlns:a="http://schemas.openxmlformats.org/drawingml/2006/main" prst="roundRect">
            <a:avLst>
              <a:gd name="adj" fmla="val 30000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30D3AE1-8B23-4445-8D99-B9C3351BC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6076950"/>
            <a:ext cx="828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PEM/PESE: symptoms worsen after activity; worsening may be delayed and recovery may take longer than expected.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4F470A2-0712-4321-BD48-9DEEA208B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2910C10-59D7-4A79-AA31-8CD7AD935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56711379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06669B-E5C0-4334-A486-FA3D7D98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WHAT REGAIN ADDED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5EF961-BB12-44E2-A2A7-760E1C363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REGAIN tested a complete care pathway—not one ‘best’ exercise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0D98BA-274A-4CCB-BF7A-1ABCFD240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749275-CBF7-4B78-8FA8-69E3AA6F0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09750"/>
            <a:ext cx="9715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6313A"/>
                </a:solidFill>
              </a:defRPr>
            </a:pPr>
            <a:r>
              <a:rPr sz="2250" b="1">
                <a:solidFill>
                  <a:srgbClr val="16313A"/>
                </a:solidFill>
              </a:rPr>
              <a:t>The complete eight-week programme produced a small average benefit beyond active usual care.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8F1C44-45CD-44E1-9566-0E605CB92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857500"/>
            <a:ext cx="8001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4D8B37-D640-484E-A518-9F888D76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381375"/>
            <a:ext cx="4762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E5F1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5183D1-D29A-454D-B712-47B944624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67125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7C78"/>
                </a:solidFill>
              </a:defRPr>
            </a:pPr>
            <a:r>
              <a:rPr sz="1500" b="1">
                <a:solidFill>
                  <a:srgbClr val="0A7C78"/>
                </a:solidFill>
              </a:rPr>
              <a:t>SUPPORTED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AE3EFA-C869-4BC1-973B-F66124EEA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143375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313A"/>
                </a:solidFill>
              </a:defRPr>
            </a:pPr>
            <a:r>
              <a:rPr sz="1725" b="1">
                <a:solidFill>
                  <a:srgbClr val="16313A"/>
                </a:solidFill>
              </a:rPr>
              <a:t>A supervised online package can add modest quality-of-life benefit for selected post-hospital patients.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9C100E-E31D-43D4-90DD-CA8BE562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381375"/>
            <a:ext cx="4762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4E4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C159D4-362E-40BE-A9FD-A1B272624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667125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C65B55"/>
                </a:solidFill>
              </a:defRPr>
            </a:pPr>
            <a:r>
              <a:rPr sz="1500" b="1">
                <a:solidFill>
                  <a:srgbClr val="C65B55"/>
                </a:solidFill>
              </a:rPr>
              <a:t>STILL UNKNOWN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857A18-584E-4007-A213-6A2650C8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143375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313A"/>
                </a:solidFill>
              </a:defRPr>
            </a:pPr>
            <a:r>
              <a:rPr sz="1725" b="1">
                <a:solidFill>
                  <a:srgbClr val="16313A"/>
                </a:solidFill>
              </a:rPr>
              <a:t>Which component mattered, who benefits most, and safety with substantial PEM/PESE.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6FC32F-1C82-4680-B062-70A876C00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762625"/>
            <a:ext cx="866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F7277"/>
                </a:solidFill>
              </a:defRPr>
            </a:pPr>
            <a:r>
              <a:rPr sz="1350" b="0">
                <a:solidFill>
                  <a:srgbClr val="5F7277"/>
                </a:solidFill>
              </a:rPr>
              <a:t>REGAIN did not test herbs, acupuncture or Traditional Chinese Medicine theory.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31A869-A4AA-4C6C-812F-6CB226177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6874B3-9DB8-4626-914A-DC04338BE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13769551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D8C5551-BC17-4FDD-8A8D-97536A57E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AUTHOR CONCLUSION EXCERPTS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0685FB-E955-41E4-B223-229485702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Trial reports behind the main outcome charts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02E538-923C-4514-9D9C-DC05784CA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A943FD-F9CC-46B9-814D-2652F1FBA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52387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563552-9C50-440E-9D9D-9117084A2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57375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1FB1C4-663E-4737-A1BF-18DAFEF4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76425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38325873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C9A855-41F4-4AEF-B668-88E0CEAB1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8097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REGAIN · supervised group rehabilitation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25697A-5E2B-4A7A-97FD-2EF7749C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0955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“clinically effective at improving health related quality of life at three and 12 months”</a:t>
            </a:r>
          </a:p>
        </p:txBody>
      </p:sp>
      <p:sp>
        <p:nvSpPr>
          <p:cNvPr id="9" name="paper-url-38325873">
            <a:extLst xmlns:a="http://schemas.openxmlformats.org/drawingml/2006/main">
              <a:ext uri="{FF2B5EF4-FFF2-40B4-BE49-F238E27FC236}">
                <a16:creationId xmlns:a16="http://schemas.microsoft.com/office/drawing/2014/main" id="{A4689DDE-E786-4F6C-A0D8-EA68A9235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81275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EF7F64"/>
                </a:solidFill>
              </a:defRPr>
            </a:pPr>
            <a:r>
              <a:rPr sz="825" b="0">
                <a:solidFill>
                  <a:srgbClr val="EF7F64"/>
                </a:solidFill>
                <a:hlinkClick xmlns:r="http://schemas.openxmlformats.org/officeDocument/2006/relationships" r:id="Rc2ef36fe226e4398"/>
              </a:rPr>
              <a:t>https://pubmed.ncbi.nlm.nih.gov/38325873/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2EE3F6-5B8D-47CD-B802-CC8AFB39A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66875"/>
            <a:ext cx="52387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23659F-2356-407C-BF2B-88EB62297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857375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7D7F93-0E6F-41CD-A63A-3D397A8AD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876425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35489367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425398-4FA0-48F8-9BBE-845FC4332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18097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ENO Breathe · breathing and wellbeing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2D5ABD-9744-4D0E-8BF2-AB8D3FE64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0955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“can improve the mental component of HRQoL and elements of breathlessness”</a:t>
            </a:r>
          </a:p>
        </p:txBody>
      </p:sp>
      <p:sp>
        <p:nvSpPr>
          <p:cNvPr id="15" name="paper-url-35489367">
            <a:extLst xmlns:a="http://schemas.openxmlformats.org/drawingml/2006/main">
              <a:ext uri="{FF2B5EF4-FFF2-40B4-BE49-F238E27FC236}">
                <a16:creationId xmlns:a16="http://schemas.microsoft.com/office/drawing/2014/main" id="{EB7E2BD0-BC3D-451D-BFC8-FB384056D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581275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EF7F64"/>
                </a:solidFill>
              </a:defRPr>
            </a:pPr>
            <a:r>
              <a:rPr sz="825" b="0">
                <a:solidFill>
                  <a:srgbClr val="EF7F64"/>
                </a:solidFill>
                <a:hlinkClick xmlns:r="http://schemas.openxmlformats.org/officeDocument/2006/relationships" r:id="R494f10ee75c649ab"/>
              </a:rPr>
              <a:t>https://pubmed.ncbi.nlm.nih.gov/35489367/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6C6E640-963C-457B-BAA1-D432EE7A4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14675"/>
            <a:ext cx="52387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D993AE-0110-46C7-80C4-4F7EBC361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05175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585BD0-E5E5-433B-8BD8-FA027077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24225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36191860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389100-6055-4F64-BB0F-64BAD70A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2575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Home respiratory muscle training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16E7A1-F5E3-4A4F-835B-0460E287E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5433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“improving quality of life, but not exercise tolerance”</a:t>
            </a:r>
          </a:p>
        </p:txBody>
      </p:sp>
      <p:sp>
        <p:nvSpPr>
          <p:cNvPr id="21" name="paper-url-36191860">
            <a:extLst xmlns:a="http://schemas.openxmlformats.org/drawingml/2006/main">
              <a:ext uri="{FF2B5EF4-FFF2-40B4-BE49-F238E27FC236}">
                <a16:creationId xmlns:a16="http://schemas.microsoft.com/office/drawing/2014/main" id="{A4E743E0-4FE0-4B9F-BCE9-EDDBD13D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029075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EF7F64"/>
                </a:solidFill>
              </a:defRPr>
            </a:pPr>
            <a:r>
              <a:rPr sz="825" b="0">
                <a:solidFill>
                  <a:srgbClr val="EF7F64"/>
                </a:solidFill>
                <a:hlinkClick xmlns:r="http://schemas.openxmlformats.org/officeDocument/2006/relationships" r:id="Re02402f80a2042fe"/>
              </a:rPr>
              <a:t>https://pubmed.ncbi.nlm.nih.gov/36191860/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73F239-6900-47BE-863C-5FCF2FBE5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114675"/>
            <a:ext cx="52387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5F0557-54B2-4659-B6A3-671BF2543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05175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9E5B00A-D493-4E72-A111-D418758E1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324225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41253410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2575E5-3D5B-4DA5-8794-235B6F862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2575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PuRe-COVID · primary-care rehabilitation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D71DE4-AD97-4268-B2F2-BBC51A5AB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5433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“may improve functional exercise capacity, fatigue and dyspnoea”</a:t>
            </a:r>
          </a:p>
        </p:txBody>
      </p:sp>
      <p:sp>
        <p:nvSpPr>
          <p:cNvPr id="27" name="paper-url-41253410">
            <a:extLst xmlns:a="http://schemas.openxmlformats.org/drawingml/2006/main">
              <a:ext uri="{FF2B5EF4-FFF2-40B4-BE49-F238E27FC236}">
                <a16:creationId xmlns:a16="http://schemas.microsoft.com/office/drawing/2014/main" id="{95B68BB3-D1A4-4573-8B0A-78CEBD4D5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029075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EF7F64"/>
                </a:solidFill>
              </a:defRPr>
            </a:pPr>
            <a:r>
              <a:rPr sz="825" b="0">
                <a:solidFill>
                  <a:srgbClr val="EF7F64"/>
                </a:solidFill>
                <a:hlinkClick xmlns:r="http://schemas.openxmlformats.org/officeDocument/2006/relationships" r:id="R09bd7809e83e496c"/>
              </a:rPr>
              <a:t>https://pubmed.ncbi.nlm.nih.gov/41253410/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71D6DB-3A22-46D5-B894-C764B8282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62475"/>
            <a:ext cx="52387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A5FEBD-3C4F-423E-9BCE-C6465C7DF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52975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F57FEB-6C2E-485C-A9E7-47C3476F9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72025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39425012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7A83957-A63A-4E99-BE00-2AE29BFAC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7053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Breathing + chest mobility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08ECA89-C001-43E8-96C5-9EE140676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9911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“improving cardiorespiratory functional capacity”</a:t>
            </a:r>
          </a:p>
        </p:txBody>
      </p:sp>
      <p:sp>
        <p:nvSpPr>
          <p:cNvPr id="33" name="paper-url-39425012">
            <a:extLst xmlns:a="http://schemas.openxmlformats.org/drawingml/2006/main">
              <a:ext uri="{FF2B5EF4-FFF2-40B4-BE49-F238E27FC236}">
                <a16:creationId xmlns:a16="http://schemas.microsoft.com/office/drawing/2014/main" id="{D95BAD31-96A5-4E5F-95A1-40A5911C4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476875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EF7F64"/>
                </a:solidFill>
              </a:defRPr>
            </a:pPr>
            <a:r>
              <a:rPr sz="825" b="0">
                <a:solidFill>
                  <a:srgbClr val="EF7F64"/>
                </a:solidFill>
                <a:hlinkClick xmlns:r="http://schemas.openxmlformats.org/officeDocument/2006/relationships" r:id="Rb3653a2fba53476c"/>
              </a:rPr>
              <a:t>https://pubmed.ncbi.nlm.nih.gov/39425012/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8E7121F-9C2F-4601-8EA3-260A3EFA8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62475"/>
            <a:ext cx="52387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ED51F8-6C67-48D2-8A88-C2C5817E9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752975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47D95D3-C2E9-44FC-9FF5-9F8CD4BAF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72025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41906071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83BA931-E6B0-4289-B89D-CDB986B65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7053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Inspiratory muscle strength training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A696B61-231B-434D-979C-9CD892328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9911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“support the integration of IMST into pulmonary rehabilitation programs for this specific patient group”</a:t>
            </a:r>
          </a:p>
        </p:txBody>
      </p:sp>
      <p:sp>
        <p:nvSpPr>
          <p:cNvPr id="39" name="paper-url-41906071">
            <a:extLst xmlns:a="http://schemas.openxmlformats.org/drawingml/2006/main">
              <a:ext uri="{FF2B5EF4-FFF2-40B4-BE49-F238E27FC236}">
                <a16:creationId xmlns:a16="http://schemas.microsoft.com/office/drawing/2014/main" id="{9253A9B8-3D4C-4792-A4C6-DB3CC7334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476875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EF7F64"/>
                </a:solidFill>
              </a:defRPr>
            </a:pPr>
            <a:r>
              <a:rPr sz="825" b="0">
                <a:solidFill>
                  <a:srgbClr val="EF7F64"/>
                </a:solidFill>
                <a:hlinkClick xmlns:r="http://schemas.openxmlformats.org/officeDocument/2006/relationships" r:id="R73c56afa57294db6"/>
              </a:rPr>
              <a:t>https://pubmed.ncbi.nlm.nih.gov/41906071/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88D7DCC-3B28-4658-AC54-0940E3F8C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6134100"/>
            <a:ext cx="914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Brief author-conclusion excerpts—not independent appraisal. Click a URL to open the PubMed record.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E73A606-5CC7-4B3C-8B0A-8A166D3D8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680E3B7-993E-4745-B055-6E61A18BA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95543034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D9B1D74-7DB8-435E-B0B5-7929BCD21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HOW MUCH WEIGHT CAN EACH RESULT CARRY?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DDFA2D-E7E9-4DD8-95C9-B069CE6A6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REGAIN is the strongest anchor—not proof of the ‘best’ rehabilitation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14D41B-AB6D-4F4B-80A5-D6D1A55C5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B6945B-E504-48C2-90B5-C10194B81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0050"/>
            <a:ext cx="31908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Editorial appraisal · not formal GRADE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BF13E2-4415-4D6F-8277-33D569DC2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10972800" cy="638175"/>
          </a:xfrm>
          <a:prstGeom xmlns:a="http://schemas.openxmlformats.org/drawingml/2006/main" prst="roundRect">
            <a:avLst>
              <a:gd name="adj" fmla="val 17910"/>
            </a:avLst>
          </a:prstGeom>
          <a:solidFill xmlns:a="http://schemas.openxmlformats.org/drawingml/2006/main">
            <a:srgbClr val="E7F1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DE245F-4233-430C-814D-48FDE320E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1925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REGAIN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F2CBF2-2A53-463E-808E-57541F431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714500"/>
            <a:ext cx="1619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F1A51F-7B92-40BB-851B-B59C229E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17335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MODERATE–HIGH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DF70C9-0ED0-48D4-951A-3103C0001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1619250"/>
            <a:ext cx="657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585 people · multicentre · active comparator · prespecified outcome · 12-month follow-up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9CE82B-DA23-420B-B730-7937726E1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09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ADF870-2ABB-4B6C-B2D1-44FD9BEBC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33625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PuRe-COVID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584827-C563-4864-BDF8-63C135C80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428875"/>
            <a:ext cx="1619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BFE6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34E805-D9C5-4C35-BF7A-B1847B043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447925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MODERATE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B3E6C9-6E15-43C4-AF01-E1DF87411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2333625"/>
            <a:ext cx="657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Objective walking endpoint; 76 people and stopped before planned sample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677D19-8368-441A-8D1D-4E89DCF0F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24175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F37FAE-C702-497C-AD75-7A9F2267F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4800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ENO Breathe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627709-1F0E-4C93-BE6C-3EAA1847D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143250"/>
            <a:ext cx="1619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BFE6D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879274-2C35-4384-B718-0318ED616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1623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MODERATE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4C506B-25E9-4B62-8F3B-5F0ABF7E5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048000"/>
            <a:ext cx="657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150 people; mental quality-of-life signal, but physical result inconclusive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4FF1FB-2A59-4B8C-82B8-CC7DEEA80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2ED3163-1EFA-428F-919B-0AFA14546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62375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Respiratory muscle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3A84FF-A671-48DB-AF44-4EDC1733E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857625"/>
            <a:ext cx="1619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3DF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D7748B-BA57-4964-A134-5C752F081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876675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MODERATE–LOW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96F914-D7EE-4A35-8DB1-F80AA2346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3762375"/>
            <a:ext cx="657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Sham comparison; 88 people split across four small arms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EF77BD-3AAD-41A2-B966-EB49DCC6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52925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C19C2D-1B70-4C36-A9EF-093E2F034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76750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Inspiratory strength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9C89FF2-2D22-45A2-A400-70A9BDD04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572000"/>
            <a:ext cx="1619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3DF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6A2505F-8289-4CCF-ACC3-592F4D993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5910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MODERATE–LOW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105488-5CCE-4718-876D-74FA73EC6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4476750"/>
            <a:ext cx="657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Triple-blind; only 40 people and no long-term follow-up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034FF8-FE3A-4C84-990D-F8798F583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67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C7D3DB6-ED4B-48CD-8EB3-5014847B9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91125"/>
            <a:ext cx="2000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6313A"/>
                </a:solidFill>
              </a:defRPr>
            </a:pPr>
            <a:r>
              <a:rPr sz="1350" b="1">
                <a:solidFill>
                  <a:srgbClr val="16313A"/>
                </a:solidFill>
              </a:rPr>
              <a:t>Breathing + mobility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CDBE28D-B88E-4A1A-9C60-BC11A6219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286375"/>
            <a:ext cx="1619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FD0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86CF255-D7F1-4856-8951-6860CA540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305425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LOW–MODERATE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51C1EE8-FCF4-4CA5-9DE2-78D7F527B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191125"/>
            <a:ext cx="657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46 people; both groups also received cardiac rehabilitation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55E174-D444-4B46-BCC0-EDD9E425C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81675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99F2E22-7944-4520-98FA-3CCC9D44B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00075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Confidence reflects design, comparator, precision, outcome and applicability—not the apparent size of one statistic.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F39BBCA-D1A3-42F8-BCCA-9C4E1F7A0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C00FCAC-BAF0-4C16-AAE7-43086AA5B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917941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45C2AF7-820F-40DF-AF4E-01F0536D1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SIX DIFFERENT REHABILITATION HYPOTHESES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E3AA44-3C67-45E4-923B-FA95B4D7C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What did each study actually ask participants to do?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90FC5A-4CA5-4258-89E7-63007A5F7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F5853A-1B5D-4E78-BAA9-BE6FC9AE1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657350"/>
            <a:ext cx="1714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4D3283-3977-405D-9166-C72F42C74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1450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STUDY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4CBA65-B2EA-4C4C-B790-8CA59965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1657350"/>
            <a:ext cx="4476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475B0F-6548-4583-833D-28732EC15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17145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WHAT THE PROGRAMME DID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93FFE9-65EB-4277-8C5B-FF5D3777E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657350"/>
            <a:ext cx="2857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333BAC-8877-4C19-96A3-2E450CC40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7145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CONTROL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070578-9A4D-48F3-8D12-76BAA1B2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657350"/>
            <a:ext cx="21526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10FC20-6383-4263-AF9B-B72829AD8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1714500"/>
            <a:ext cx="1962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MAIN TARGET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64401F-80E8-44C1-AB88-567585450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1455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AA29B9-070D-4292-A55B-0C4E5913F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81225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REGAIN · 8w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49ACA5-51FB-4DC9-81B5-B1AAF2412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114550"/>
            <a:ext cx="4476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B9721A-8700-4085-91F9-D078C2E5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181225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Online supervised exercise + 6 behavioural-support groups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44025C-8B48-4BEF-8E1E-234BCD0B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114550"/>
            <a:ext cx="285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BE213F-F209-499A-A50F-262013F11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1812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Consultation + booklet + advice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A9991A-44F0-4F28-8A20-E1018FDF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114550"/>
            <a:ext cx="2152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DFDC04-64C9-4A63-8DB6-F57ED8B49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181225"/>
            <a:ext cx="196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Overall quality of life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0D7FF2-EEA6-453C-850E-F60983B09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8130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A08BAD-6D62-4DAA-BDAF-6AFCD8478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47975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ENO Breathe · 6w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99F841A-78DD-486C-823F-A891E1CF0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781300"/>
            <a:ext cx="4476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14B5AF-BE3E-4107-BAFE-81643A653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847975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Weekly breathing retraining, singing and wellbeing support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F0C300-7479-40C4-9447-81365E143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781300"/>
            <a:ext cx="285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611014-1BA5-4816-80F1-C991CD1BA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84797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Usual care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EE2897-893B-4A60-A3DE-C49525082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81300"/>
            <a:ext cx="2152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AA4E2E-2316-4EBF-91DB-5D13CD0BB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847975"/>
            <a:ext cx="196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Breathlessness + quality of life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7C743B5-8728-4A66-A564-5EAACBF79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4805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FB96627-464F-4DD3-B398-F07D15453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514725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Resp. muscle · 8w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048918B-6CF5-4AA0-A46B-D127A7C17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448050"/>
            <a:ext cx="4476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14CAA4-780A-45AC-97F0-6228E3689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514725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Inspiratory-only or combined loading · 40 min/day, 6 days/week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431FCAF-09C9-41ED-B24B-69AD3BC61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48050"/>
            <a:ext cx="285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86749B9-2108-483E-A475-5355FBCBC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5147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Matched sham devices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57AD824-2389-43EA-9DB2-D5662C6FA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448050"/>
            <a:ext cx="2152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32F4184-41C6-4525-A400-A7FDF4A43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514725"/>
            <a:ext cx="196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Respiratory strength + quality of life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C6CB22B-F85F-4050-986C-4FDC228AF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1480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2B55C33-F1AB-47A0-9624-B317BD813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181475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PuRe-COVID · 12w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75E0338-498C-487D-9F58-660E26377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114800"/>
            <a:ext cx="4476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6E1EE1F-3BA6-4CF9-88BA-33D9E8E7A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181475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36 individualized primary-care pulmonary-rehab sessions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CC7CF91-E7CB-40E1-9DDF-77458BA33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114800"/>
            <a:ext cx="285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A49F546-E845-470D-B6CA-CECD2B37D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18147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No rehabilitation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675C080-64BD-44FD-9660-BEB4C7E1D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114800"/>
            <a:ext cx="2152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91CBAD0-982F-4EE8-BD82-4CE823626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181475"/>
            <a:ext cx="196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Walking + fatigue + breathlessness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461C493-89F2-4BD1-815A-DC1377F4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8155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1886E69-5E4E-46C2-AF4D-DFF5476B2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48225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Breathing + mobility · 12w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58C4020-3222-408E-A8BC-015626CFB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781550"/>
            <a:ext cx="4476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6B6929D-A050-4D2A-949E-70E23311A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848225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Breathing and chest-mobility add-on · 3 times/week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24F7B72-27E9-486C-AA9A-3ECED3476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781550"/>
            <a:ext cx="285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67A32B1-4322-4E27-B1E0-BF3386BD5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84822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Cardiac rehabilitation alone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9B1C2AA-8146-4609-B47E-6E535DB2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781550"/>
            <a:ext cx="2152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1F7E346-F943-47B6-88E1-DC677B3ED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848225"/>
            <a:ext cx="196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Walking + respiratory performance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3C9D085-3CFD-4091-9D47-AACAE2F93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48300"/>
            <a:ext cx="1714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D0645AD-7FCC-4213-8F05-9728EA93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14975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Inspiratory strength · 8w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243309F-012B-4640-BBDA-25062DFD7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448300"/>
            <a:ext cx="4476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5A8B90E-AAC8-4C6A-961C-E626C6234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5514975"/>
            <a:ext cx="428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Threshold inspiratory training + weekly supervision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FBE30C5-64AB-4609-BCE1-92F4C9F0F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448300"/>
            <a:ext cx="285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07A368D-8407-489C-80CA-6FB3BF2CC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514975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16313A"/>
                </a:solidFill>
              </a:defRPr>
            </a:pPr>
            <a:r>
              <a:rPr sz="975" b="0">
                <a:solidFill>
                  <a:srgbClr val="16313A"/>
                </a:solidFill>
              </a:rPr>
              <a:t>Breathing exercise + telephone follow-up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60DB85C-C6C9-4AEB-8EC5-E99C6B326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5448300"/>
            <a:ext cx="21526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E289773-E4D4-4956-A8C0-3FE664882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514975"/>
            <a:ext cx="1962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5F7277"/>
                </a:solidFill>
              </a:defRPr>
            </a:pPr>
            <a:r>
              <a:rPr sz="975" b="0">
                <a:solidFill>
                  <a:srgbClr val="5F7277"/>
                </a:solidFill>
              </a:rPr>
              <a:t>Walking + fatigue + dyspnoea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B2E187F-1FF7-404B-82DB-9426646BA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BBE7116-45BF-475C-97DE-43ABAFED6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846997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94BF14-C4D9-4282-BD8F-86F4CFFD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WHAT DID THE TRIAL ACTUALLY COMPARE?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7B2EAB-6B72-4A35-BBCD-8408708AE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REGAIN tested added structured support—not rehabilitation versus nothing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90DC93-7230-4A72-8333-361E0B070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78DC4C-F48A-40C0-B9A3-F14C9FCE3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33550"/>
            <a:ext cx="52578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9525">
            <a:solidFill>
              <a:srgbClr val="082B3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7BB241-DC14-43B1-859F-AC1F4F2DE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52625"/>
            <a:ext cx="4619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F7F64"/>
                </a:solidFill>
              </a:defRPr>
            </a:pPr>
            <a:r>
              <a:rPr sz="1275" b="1">
                <a:solidFill>
                  <a:srgbClr val="EF7F64"/>
                </a:solidFill>
              </a:rPr>
              <a:t>REGAIN · n=298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3ACD62-17B5-4D2F-93CB-7837868CA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33625"/>
            <a:ext cx="4619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Eight-week rehabilitation package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B955BA-28B9-455B-82CF-E985850D8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952750"/>
            <a:ext cx="452437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DDECE8"/>
                </a:solidFill>
              </a:defRPr>
            </a:pPr>
            <a:r>
              <a:rPr sz="1275" b="0">
                <a:solidFill>
                  <a:srgbClr val="DDECE8"/>
                </a:solidFill>
              </a:rPr>
              <a:t>• 1-hour individual online assessment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DDECE8"/>
                </a:solidFill>
              </a:defRPr>
            </a:pPr>
            <a:r>
              <a:rPr sz="1275" b="0">
                <a:solidFill>
                  <a:srgbClr val="DDECE8"/>
                </a:solidFill>
              </a:rPr>
              <a:t>• 8 weekly live supervised exercise groups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DDECE8"/>
                </a:solidFill>
              </a:defRPr>
            </a:pPr>
            <a:r>
              <a:rPr sz="1275" b="0">
                <a:solidFill>
                  <a:srgbClr val="DDECE8"/>
                </a:solidFill>
              </a:rPr>
              <a:t>• 6 one-hour behavioural-support groups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DDECE8"/>
                </a:solidFill>
              </a:defRPr>
            </a:pPr>
            <a:r>
              <a:rPr sz="1275" b="0">
                <a:solidFill>
                  <a:srgbClr val="DDECE8"/>
                </a:solidFill>
              </a:rPr>
              <a:t>• Workbook + recorded exercise, breathing and mindfulness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DDECE8"/>
                </a:solidFill>
              </a:defRPr>
            </a:pPr>
            <a:r>
              <a:rPr sz="1275" b="0">
                <a:solidFill>
                  <a:srgbClr val="DDECE8"/>
                </a:solidFill>
              </a:rPr>
              <a:t>• Tailored and monitored by trained practitioners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9497DE-7E02-427F-A123-58DD11B44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5143500"/>
            <a:ext cx="457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1A375C-B120-4B5D-A3BC-EE54D2B28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52768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The complete package—not one component—was tested.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3CBD26-F5B5-4BE1-941C-541448C0E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733550"/>
            <a:ext cx="5257800" cy="4095750"/>
          </a:xfrm>
          <a:prstGeom xmlns:a="http://schemas.openxmlformats.org/drawingml/2006/main" prst="roundRect">
            <a:avLst>
              <a:gd name="adj" fmla="val 279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E06D21-3361-41E2-88CF-CFFF82C7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952625"/>
            <a:ext cx="4619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USUAL CARE · n=287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D86DFF-4481-4810-B04A-B94233CD7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33625"/>
            <a:ext cx="4619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6313A"/>
                </a:solidFill>
              </a:defRPr>
            </a:pPr>
            <a:r>
              <a:rPr sz="1950" b="1">
                <a:solidFill>
                  <a:srgbClr val="16313A"/>
                </a:solidFill>
              </a:rPr>
              <a:t>Brief active care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804624-152A-4CB1-9724-1C7851678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52750"/>
            <a:ext cx="4524375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One 30-minute individual consultation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Discussion of symptoms and medical history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NHS recovery information booklet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General self-directed activity advice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16313A"/>
                </a:solidFill>
              </a:defRPr>
            </a:pPr>
            <a:r>
              <a:rPr sz="1275" b="0">
                <a:solidFill>
                  <a:srgbClr val="16313A"/>
                </a:solidFill>
              </a:rPr>
              <a:t>• No structured plan or psychological techniques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B301DD-2E6F-4B00-B00D-261298283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5143500"/>
            <a:ext cx="457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DCC4D7-857C-46D3-97C1-89B759E3F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52768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6313A"/>
                </a:solidFill>
              </a:defRPr>
            </a:pPr>
            <a:r>
              <a:rPr sz="1125" b="1">
                <a:solidFill>
                  <a:srgbClr val="16313A"/>
                </a:solidFill>
              </a:rPr>
              <a:t>The comparator already included advice and support.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E2BB81-0EFE-47D8-8B6E-7E95AA80E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7E1EFA-DC30-4983-8076-11551B66A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3387289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15193A18-88E0-4F54-9E73-16D5F5D39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DIRECTION-OF-EFFECT MATRIX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AF8DA7-4818-4244-BF76-324D49588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Benefits are programme- and outcome-specific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4A80DF-0A17-4372-B843-6182AC5D9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0E3D01-9ED5-46A7-8234-FDA73F947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23812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EF2454-E709-4306-AA9D-FF0980289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28800"/>
            <a:ext cx="2228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Programme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111243-2ACA-4AFC-9B44-A7B5B4B7E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1790700"/>
            <a:ext cx="147637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BCC5F0-27E5-4C66-A2A0-A85535C54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828800"/>
            <a:ext cx="13239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Functional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capacity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BCB5C8-D830-480F-8170-00118FD6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1790700"/>
            <a:ext cx="166687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395EAF-7D19-4981-A224-DE118C844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28800"/>
            <a:ext cx="15144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Breath /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dyspnoea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D89FB7-245B-4D7D-8C7A-D6167BF2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790700"/>
            <a:ext cx="138112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DEC4F1-EC2A-456E-869B-B7B2742D8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2880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Fatigue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A4FC03-ABB3-44F8-A876-4F960C63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1790700"/>
            <a:ext cx="157162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8D7534-8CC7-49BD-9E7F-5273E3934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1828800"/>
            <a:ext cx="14192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Quality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of life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8AC398-1719-441F-97AF-7C484577E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790700"/>
            <a:ext cx="157162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C9D726-E2FA-4B77-BFA6-0FAF1B2DB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28800"/>
            <a:ext cx="14192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Respiratory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performance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FEFB13-1C68-44B6-828A-CBB31A1B1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179A8E-1C1C-4CD3-9918-BBED10DBC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90775"/>
            <a:ext cx="2228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REGAIN</a:t>
            </a:r>
          </a:p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vs usual care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B478CC3-EA7E-4E78-9AE4-EFB7B64B2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362200"/>
            <a:ext cx="1476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0933A8A-A9B6-4A11-B70D-DC7804A65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90775"/>
            <a:ext cx="1323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7D1678-0229-479D-9599-0E847A3E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362200"/>
            <a:ext cx="16668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4DDD81-5099-49CA-802D-80361E6DF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390775"/>
            <a:ext cx="1514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5FFAA4-8DD8-4B2C-A60D-F3F3BE062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362200"/>
            <a:ext cx="1381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E8FBD3-B38B-4D2D-91DF-56A557DA5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90775"/>
            <a:ext cx="1228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FB0E5C-D3FD-4CB9-AE22-01060993D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36220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44F3EE5-0752-456E-83B1-594B769BA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39077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30DFC4-38E1-4BC2-9E2D-3FFF6C1D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36220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A85CCCF-C516-41E9-A6B5-BA83A219F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9077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6E920D-DBDE-4D05-A108-8E7B5144E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47EE887-774A-4B1F-9A47-5C59F6608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43225"/>
            <a:ext cx="2228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ENO Breathe</a:t>
            </a:r>
          </a:p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vs usual care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11CDF86-062D-4660-8114-AF57F0CE7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914650"/>
            <a:ext cx="1476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5CFCCD2-13A2-49D4-9505-5448E4833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43225"/>
            <a:ext cx="1323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7ED0EBF-E031-4C9C-84E3-9B8040C48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914650"/>
            <a:ext cx="16668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DDB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AA479A0-117A-4357-BF94-9DC852C8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943225"/>
            <a:ext cx="1514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9B6B14"/>
                </a:solidFill>
              </a:defRPr>
            </a:pPr>
            <a:r>
              <a:rPr sz="1950" b="1">
                <a:solidFill>
                  <a:srgbClr val="9B6B14"/>
                </a:solidFill>
              </a:rPr>
              <a:t>◐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FCA6155-B44C-4A67-8489-C1E7A7F0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914650"/>
            <a:ext cx="1381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6935C97-2C63-4BCA-B191-79CCDC863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943225"/>
            <a:ext cx="1228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975F0EC-F81A-45FB-9F71-97499CF3D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91465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DDB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3323C86-1484-481B-9C11-47F5CECFB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94322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9B6B14"/>
                </a:solidFill>
              </a:defRPr>
            </a:pPr>
            <a:r>
              <a:rPr sz="1950" b="1">
                <a:solidFill>
                  <a:srgbClr val="9B6B14"/>
                </a:solidFill>
              </a:rPr>
              <a:t>◐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EC995ED-E1C5-4ECC-BE9D-A079C4772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91465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494EE43-8BE4-4758-8A9B-9B7D01A27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4322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317564A-AA22-4AA1-B512-AAC3C1957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6710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56C1A53-0223-45AC-B81C-0FB94A94B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95675"/>
            <a:ext cx="2228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Resp. muscle</a:t>
            </a:r>
          </a:p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active vs sham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05A44DC-E955-4C5C-8158-654169D5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467100"/>
            <a:ext cx="1476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DDB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577E949-6A2A-41E5-981B-12626B7B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495675"/>
            <a:ext cx="1323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9B6B14"/>
                </a:solidFill>
              </a:defRPr>
            </a:pPr>
            <a:r>
              <a:rPr sz="1950" b="1">
                <a:solidFill>
                  <a:srgbClr val="9B6B14"/>
                </a:solidFill>
              </a:rPr>
              <a:t>◐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4DEB8C9-987E-4E0D-BAAA-BC41A0D3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3467100"/>
            <a:ext cx="16668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EDE3C72-FA20-4AB9-855F-12D0E725E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495675"/>
            <a:ext cx="1514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85CCDDF-6749-42F4-8904-3FCECB268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67100"/>
            <a:ext cx="1381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433F8F4-3D1C-4B98-B433-75CFFDB7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95675"/>
            <a:ext cx="1228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7D2748B-A197-4F46-A92C-935D61CEA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346710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DDB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724AF33-0781-46CD-8FF0-FA87EB997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49567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9B6B14"/>
                </a:solidFill>
              </a:defRPr>
            </a:pPr>
            <a:r>
              <a:rPr sz="1950" b="1">
                <a:solidFill>
                  <a:srgbClr val="9B6B14"/>
                </a:solidFill>
              </a:rPr>
              <a:t>◐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81244BC-DFBA-44A3-B5AB-19037B071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46710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A48FD65-8275-4AA5-9838-85CDC0653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9567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AF87B95-CAAF-499D-A03B-E2FC95152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06EEDCE-77BA-4234-B94C-F6B04607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48125"/>
            <a:ext cx="2228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PuRe-COVID</a:t>
            </a:r>
          </a:p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vs no rehab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809E1A7-0A37-438F-889A-0B1F1A3A9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019550"/>
            <a:ext cx="1476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4AC2E5A-32DF-4F97-BF60-7720B91B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48125"/>
            <a:ext cx="1323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41EDB2D-FE71-418B-B0E6-6294B973A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4019550"/>
            <a:ext cx="16668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8B77E9A-225B-4750-BACF-0E26EB0E0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048125"/>
            <a:ext cx="1514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927C02B-F101-47C2-868F-4272C17CB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019550"/>
            <a:ext cx="1381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27FDA57-7E02-4443-A0A3-9B225DAC0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48125"/>
            <a:ext cx="1228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C9903D2-2969-4494-A752-1AC25D488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01955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CBC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52D4190-2362-4D5C-9A84-AE16E5B78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04812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C65B55"/>
                </a:solidFill>
              </a:defRPr>
            </a:pPr>
            <a:r>
              <a:rPr sz="1950" b="1">
                <a:solidFill>
                  <a:srgbClr val="C65B55"/>
                </a:solidFill>
              </a:rPr>
              <a:t>○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FF43D892-7A18-4079-8CF6-9D769853C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401955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DDB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F37F690C-1B08-496D-8416-5BE79AB6E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4812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9B6B14"/>
                </a:solidFill>
              </a:defRPr>
            </a:pPr>
            <a:r>
              <a:rPr sz="1950" b="1">
                <a:solidFill>
                  <a:srgbClr val="9B6B14"/>
                </a:solidFill>
              </a:rPr>
              <a:t>◐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AA6BF078-1423-4DFB-AABC-0F0C6F523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1FA95A2-9F1B-4848-A9B2-967E31F3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00575"/>
            <a:ext cx="2228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Breathing + mobility</a:t>
            </a:r>
          </a:p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vs cardiac rehab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69DF7F1-D489-4776-B3DE-92CF7B1ED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572000"/>
            <a:ext cx="1476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189AFA9-50EB-40E0-B2A4-D8E8F8859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600575"/>
            <a:ext cx="1323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9CA58608-2A4F-481C-8381-2E7738808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4572000"/>
            <a:ext cx="16668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0600AB1-F2EB-4E8F-95E2-A2C1C9B6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600575"/>
            <a:ext cx="1514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A3D356D4-8502-4C31-AA39-23447D1C9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572000"/>
            <a:ext cx="1381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908618A-5F29-4E53-9A89-B9978CC1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600575"/>
            <a:ext cx="1228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3FA0FA9-66B7-43C6-9583-F2A1E62AA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457200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CBC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D5582AD-E130-425B-917E-665699A61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0057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C65B55"/>
                </a:solidFill>
              </a:defRPr>
            </a:pPr>
            <a:r>
              <a:rPr sz="1950" b="1">
                <a:solidFill>
                  <a:srgbClr val="C65B55"/>
                </a:solidFill>
              </a:rPr>
              <a:t>○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51B043AF-2A50-42A5-8B46-93C278F3D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457200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F409C26-85A8-4A8C-A74D-ABC575C08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60057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8F60D839-422A-41B2-A2E5-03E442AA0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2445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606C4D7-CCB6-45B8-AABC-84681D8F2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153025"/>
            <a:ext cx="2228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Inspiratory strength</a:t>
            </a:r>
          </a:p>
          <a:p xmlns:a="http://schemas.openxmlformats.org/drawingml/2006/main">
            <a:pPr algn="l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vs breathing exercise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D60C257F-5CE2-4DBE-B089-40A3E9D2F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5124450"/>
            <a:ext cx="14763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3FF1E489-E43A-41F3-BD62-635F74DC1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153025"/>
            <a:ext cx="13239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2509B9A-7838-42C4-BB9A-C3AFBF9D4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5124450"/>
            <a:ext cx="16668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89F5DD5-E72E-47FF-9A4A-B3CDE5591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153025"/>
            <a:ext cx="15144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EC90BAF4-A425-41E7-B76B-EDFEF37B8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124450"/>
            <a:ext cx="1381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BC104CD6-AF66-42FB-9B3A-5092E9CA3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53025"/>
            <a:ext cx="1228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65B51AB5-F851-446A-A3A3-00B94D746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512445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812E2922-382B-4049-BCBF-6E5E981B8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5302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B8C5C7"/>
                </a:solidFill>
              </a:defRPr>
            </a:pPr>
            <a:r>
              <a:rPr sz="1950" b="1">
                <a:solidFill>
                  <a:srgbClr val="B8C5C7"/>
                </a:solidFill>
              </a:rPr>
              <a:t>—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D6F6234-4A58-493B-94A1-6AC1A9CD4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124450"/>
            <a:ext cx="15716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E9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0FB25DBF-8AE5-4FC7-910D-8519EAEFF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5153025"/>
            <a:ext cx="14192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0A7C78"/>
                </a:solidFill>
              </a:defRPr>
            </a:pPr>
            <a:r>
              <a:rPr sz="1950" b="1">
                <a:solidFill>
                  <a:srgbClr val="0A7C78"/>
                </a:solidFill>
              </a:rPr>
              <a:t>●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F0EB8A5E-4B20-42EF-8AB1-B196282D4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58864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A7C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56CE4C20-1D6E-4249-909B-64AA95B44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59055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● favoured intervention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952B71EE-89C8-453D-A4A4-253AD9BFC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886450"/>
            <a:ext cx="100012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4B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C1F35A72-68D7-4667-B467-5CB3ADF1A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905500"/>
            <a:ext cx="847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◐ mixed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E0D0AEED-BFD8-4B4D-85FE-5F3252EF2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886450"/>
            <a:ext cx="2095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C65B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9F94A627-FE5C-4214-BC5A-430E97B06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90550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○ no significant difference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44C69D71-EE7C-4BCE-BEC8-3C4B34344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5886450"/>
            <a:ext cx="1666875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B8C5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7AF34418-DD5D-41C8-A792-4120F7CB2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5905500"/>
            <a:ext cx="15144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6313A"/>
                </a:solidFill>
              </a:defRPr>
            </a:pPr>
            <a:r>
              <a:rPr sz="1050" b="1">
                <a:solidFill>
                  <a:srgbClr val="16313A"/>
                </a:solidFill>
              </a:rPr>
              <a:t>— not highlighted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06152A5C-EEFD-44E0-AD81-C98F32EF2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695950"/>
            <a:ext cx="30956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Functional capacity = walking, exercise or strength tests. Quality of life = patient-reported physical, mental and everyday impact. Direction only—not effect size.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395776BA-A243-42D6-8A84-6E6A963AD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F33A4DB7-A64A-4DD0-877A-BBF1685ED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594152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168160-1306-48CD-9346-DBBA8648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WHAT HAPPENED DURING REGAIN?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BC2CF6-7CF7-43CC-8657-0EAD93796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Exercise, behavioural support and optional mindfulness worked as one package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456D8E-252E-4268-9483-0F7F28F97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CA0A5B-6A28-4351-A315-6C05A440A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14500"/>
            <a:ext cx="5810250" cy="4191000"/>
          </a:xfrm>
          <a:prstGeom xmlns:a="http://schemas.openxmlformats.org/drawingml/2006/main" prst="roundRect">
            <a:avLst>
              <a:gd name="adj" fmla="val 2727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2A2C06-1302-4833-BC4A-3CBFF73A4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81200"/>
            <a:ext cx="514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55C9C3"/>
                </a:solidFill>
              </a:defRPr>
            </a:pPr>
            <a:r>
              <a:rPr sz="1650" b="1">
                <a:solidFill>
                  <a:srgbClr val="55C9C3"/>
                </a:solidFill>
              </a:rPr>
              <a:t>THE PHYSICAL PROGRAMME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0E6C50-73BD-4908-83F2-03412597B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09825"/>
            <a:ext cx="5219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60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2D6CC5-0A8B-41DD-A75B-6F9E2129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76500"/>
            <a:ext cx="1285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55C9C3"/>
                </a:solidFill>
              </a:defRPr>
            </a:pPr>
            <a:r>
              <a:rPr sz="1275" b="1">
                <a:solidFill>
                  <a:srgbClr val="55C9C3"/>
                </a:solidFill>
              </a:rPr>
              <a:t>Every week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E4B171-84A9-4B0D-B17E-5316F1751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476500"/>
            <a:ext cx="381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One live, supervised, equipment-free group exercise session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50DD41-5CF5-4BA7-9EE7-A35674174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90875"/>
            <a:ext cx="5219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60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01B7DC-0809-451C-8648-7422EC19F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57550"/>
            <a:ext cx="1285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55C9C3"/>
                </a:solidFill>
              </a:defRPr>
            </a:pPr>
            <a:r>
              <a:rPr sz="1275" b="1">
                <a:solidFill>
                  <a:srgbClr val="55C9C3"/>
                </a:solidFill>
              </a:rPr>
              <a:t>Activities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92CA56-F8A7-4B03-AA36-F69F39026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257550"/>
            <a:ext cx="381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Cardiovascular movement, strength, balance and daily-living practice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66619E-56C8-48FF-BEF3-962309208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71925"/>
            <a:ext cx="5219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60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955C2B2-1DFE-4C68-8D81-2041F2735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1285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55C9C3"/>
                </a:solidFill>
              </a:defRPr>
            </a:pPr>
            <a:r>
              <a:rPr sz="1275" b="1">
                <a:solidFill>
                  <a:srgbClr val="55C9C3"/>
                </a:solidFill>
              </a:rPr>
              <a:t>Gentler menu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854EC0-2F36-47EA-9B66-59EC48B6B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038600"/>
            <a:ext cx="381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Breathing, Pilates, yoga and seated activity; some progressed to upright moderate or higher intensity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3A561E-1A95-4737-AFBA-D787E2D20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52975"/>
            <a:ext cx="5219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60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507B6F-E3FA-4979-AF8A-A0847760E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19650"/>
            <a:ext cx="12858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55C9C3"/>
                </a:solidFill>
              </a:defRPr>
            </a:pPr>
            <a:r>
              <a:rPr sz="1275" b="1">
                <a:solidFill>
                  <a:srgbClr val="55C9C3"/>
                </a:solidFill>
              </a:rPr>
              <a:t>Management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E0EF9A-178A-4EEA-B8E3-0D35E7203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819650"/>
            <a:ext cx="381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Individual starting level, observation, symptom review and adjustment—not one fixed dose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29616E-431E-4720-8016-FB89256D1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714500"/>
            <a:ext cx="4733925" cy="4191000"/>
          </a:xfrm>
          <a:prstGeom xmlns:a="http://schemas.openxmlformats.org/drawingml/2006/main" prst="roundRect">
            <a:avLst>
              <a:gd name="adj" fmla="val 2727"/>
            </a:avLst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5CC029-8B57-4561-8BD2-2A15BA3D3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981200"/>
            <a:ext cx="4095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7C78"/>
                </a:solidFill>
              </a:defRPr>
            </a:pPr>
            <a:r>
              <a:rPr sz="1575" b="1">
                <a:solidFill>
                  <a:srgbClr val="0A7C78"/>
                </a:solidFill>
              </a:rPr>
              <a:t>SIX BEHAVIOURAL-SUPPORT SESSIONS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7B6200-023E-4093-BD08-065EB7A2A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552700"/>
            <a:ext cx="3905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1  Goals, expectations and motivation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2  Fear avoidance and pacing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3  Recovery, sleep and fatigue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4  Emotions, stigma and unhelpful thoughts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5  Stress and anxiety management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00" b="0">
                <a:solidFill>
                  <a:srgbClr val="16313A"/>
                </a:solidFill>
              </a:defRPr>
            </a:pPr>
            <a:r>
              <a:rPr sz="1200" b="0">
                <a:solidFill>
                  <a:srgbClr val="16313A"/>
                </a:solidFill>
              </a:rPr>
              <a:t>6  Setbacks, future goals and maintaining change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546C96-1ACE-4741-8C41-BE609B267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4972050"/>
            <a:ext cx="400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48B0C2-826F-4CD8-AFD4-3A73ED9DF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5124450"/>
            <a:ext cx="3952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5F7277"/>
                </a:solidFill>
              </a:defRPr>
            </a:pPr>
            <a:r>
              <a:rPr sz="1125" b="1">
                <a:solidFill>
                  <a:srgbClr val="5F7277"/>
                </a:solidFill>
              </a:rPr>
              <a:t>Was there meditation? Recorded mindfulness videos were available on demand. Mindfulness was supportive—not independently tested.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EC30AE5-3041-438E-AB27-5C7CAC21B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8695B0-3CC9-46A9-8D63-7E6EA51D2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5979325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lide-background">
            <a:extLst xmlns:a="http://schemas.openxmlformats.org/drawingml/2006/main">
              <a:ext uri="{FF2B5EF4-FFF2-40B4-BE49-F238E27FC236}">
                <a16:creationId xmlns:a16="http://schemas.microsoft.com/office/drawing/2014/main" id="{55CA3659-2EDD-4AF7-BC38-03F6FB4B1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9B5976A-9FFA-422B-918E-707248DCA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7E7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0B7E79"/>
                </a:solidFill>
                <a:latin typeface="Aptos"/>
                <a:ea typeface="Aptos"/>
                <a:cs typeface="Aptos"/>
              </a:rPr>
              <a:t>INSIDE THE LIVE CLASS</a:t>
            </a:r>
          </a:p>
        </p:txBody>
      </p:sp>
      <p:sp>
        <p:nvSpPr>
          <p:cNvPr id="3" name="source-tag">
            <a:extLst xmlns:a="http://schemas.openxmlformats.org/drawingml/2006/main">
              <a:ext uri="{FF2B5EF4-FFF2-40B4-BE49-F238E27FC236}">
                <a16:creationId xmlns:a16="http://schemas.microsoft.com/office/drawing/2014/main" id="{48DFA61A-AA71-497A-AEB2-478EC9007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3850"/>
            <a:ext cx="3829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WORKED EXAMPLE · INTERMEDIATE SESSION 5</a:t>
            </a:r>
          </a:p>
        </p:txBody>
      </p:sp>
      <p:sp>
        <p:nvSpPr>
          <p:cNvPr id="4" name="headline">
            <a:extLst xmlns:a="http://schemas.openxmlformats.org/drawingml/2006/main">
              <a:ext uri="{FF2B5EF4-FFF2-40B4-BE49-F238E27FC236}">
                <a16:creationId xmlns:a16="http://schemas.microsoft.com/office/drawing/2014/main" id="{50406C28-11AB-43F7-9440-E836A540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A typical class used a modifiable circuit—not one fixed difficulty</a:t>
            </a:r>
          </a:p>
        </p:txBody>
      </p:sp>
      <p:sp>
        <p:nvSpPr>
          <p:cNvPr id="5" name="coral-rule">
            <a:extLst xmlns:a="http://schemas.openxmlformats.org/drawingml/2006/main">
              <a:ext uri="{FF2B5EF4-FFF2-40B4-BE49-F238E27FC236}">
                <a16:creationId xmlns:a16="http://schemas.microsoft.com/office/drawing/2014/main" id="{540FB26D-B39D-4D16-B8D0-A31D6C5F9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781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source">
            <a:extLst xmlns:a="http://schemas.openxmlformats.org/drawingml/2006/main">
              <a:ext uri="{FF2B5EF4-FFF2-40B4-BE49-F238E27FC236}">
                <a16:creationId xmlns:a16="http://schemas.microsoft.com/office/drawing/2014/main" id="{B5EF18A8-9774-4B55-B476-7BA0DD48D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609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REGAIN development paper · PMID 37881468</a:t>
            </a:r>
          </a:p>
        </p:txBody>
      </p:sp>
      <p:sp>
        <p:nvSpPr>
          <p:cNvPr id="7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66C2649E-B370-46E0-B70F-ED5782BC1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15100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8" name="session-meta">
            <a:extLst xmlns:a="http://schemas.openxmlformats.org/drawingml/2006/main">
              <a:ext uri="{FF2B5EF4-FFF2-40B4-BE49-F238E27FC236}">
                <a16:creationId xmlns:a16="http://schemas.microsoft.com/office/drawing/2014/main" id="{5BED3712-7A28-4850-82DF-B297F870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00200"/>
            <a:ext cx="110871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052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a-1">
            <a:extLst xmlns:a="http://schemas.openxmlformats.org/drawingml/2006/main">
              <a:ext uri="{FF2B5EF4-FFF2-40B4-BE49-F238E27FC236}">
                <a16:creationId xmlns:a16="http://schemas.microsoft.com/office/drawing/2014/main" id="{35167332-ADA1-41AE-8E4C-F2763C47D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573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8 weeks · 1 live class/week</a:t>
            </a:r>
          </a:p>
        </p:txBody>
      </p:sp>
      <p:sp>
        <p:nvSpPr>
          <p:cNvPr id="10" name="meta-2">
            <a:extLst xmlns:a="http://schemas.openxmlformats.org/drawingml/2006/main">
              <a:ext uri="{FF2B5EF4-FFF2-40B4-BE49-F238E27FC236}">
                <a16:creationId xmlns:a16="http://schemas.microsoft.com/office/drawing/2014/main" id="{ADBBF63F-8A43-4E15-B840-EE87613F3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1657350"/>
            <a:ext cx="361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55C9C3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55C9C3"/>
                </a:solidFill>
                <a:latin typeface="Aptos"/>
                <a:ea typeface="Aptos"/>
                <a:cs typeface="Aptos"/>
              </a:rPr>
              <a:t>same 6–10 people · specialist-led</a:t>
            </a:r>
          </a:p>
        </p:txBody>
      </p:sp>
      <p:sp>
        <p:nvSpPr>
          <p:cNvPr id="11" name="meta-3">
            <a:extLst xmlns:a="http://schemas.openxmlformats.org/drawingml/2006/main">
              <a:ext uri="{FF2B5EF4-FFF2-40B4-BE49-F238E27FC236}">
                <a16:creationId xmlns:a16="http://schemas.microsoft.com/office/drawing/2014/main" id="{0D8DEAB8-054E-4AE7-AC76-7D645FE9E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657350"/>
            <a:ext cx="3476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~40 min total · up to 30 min exercise</a:t>
            </a:r>
          </a:p>
        </p:txBody>
      </p:sp>
      <p:sp>
        <p:nvSpPr>
          <p:cNvPr id="12" name="flow-BEFORE">
            <a:extLst xmlns:a="http://schemas.openxmlformats.org/drawingml/2006/main">
              <a:ext uri="{FF2B5EF4-FFF2-40B4-BE49-F238E27FC236}">
                <a16:creationId xmlns:a16="http://schemas.microsoft.com/office/drawing/2014/main" id="{8FE20080-0B04-46FE-BF2F-28BFA284E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0"/>
            <a:ext cx="14287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BDAD7"/>
            </a:solidFill>
            <a:prstDash val="solid"/>
          </a:ln>
        </p:spPr>
      </p:sp>
      <p:sp>
        <p:nvSpPr>
          <p:cNvPr id="13" name="flow-rule-BEFORE">
            <a:extLst xmlns:a="http://schemas.openxmlformats.org/drawingml/2006/main">
              <a:ext uri="{FF2B5EF4-FFF2-40B4-BE49-F238E27FC236}">
                <a16:creationId xmlns:a16="http://schemas.microsoft.com/office/drawing/2014/main" id="{7FA5215E-1B2A-4599-A2A6-A87E614AE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0"/>
            <a:ext cx="1428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low-time-BEFORE">
            <a:extLst xmlns:a="http://schemas.openxmlformats.org/drawingml/2006/main">
              <a:ext uri="{FF2B5EF4-FFF2-40B4-BE49-F238E27FC236}">
                <a16:creationId xmlns:a16="http://schemas.microsoft.com/office/drawing/2014/main" id="{8B85FA1C-C3F0-4874-9B7A-79FB850F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1162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EF7F64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EF7F64"/>
                </a:solidFill>
                <a:latin typeface="Aptos"/>
                <a:ea typeface="Aptos"/>
                <a:cs typeface="Aptos"/>
              </a:rPr>
              <a:t>BEFORE</a:t>
            </a:r>
          </a:p>
        </p:txBody>
      </p:sp>
      <p:sp>
        <p:nvSpPr>
          <p:cNvPr id="15" name="flow-head-BEFORE">
            <a:extLst xmlns:a="http://schemas.openxmlformats.org/drawingml/2006/main">
              <a:ext uri="{FF2B5EF4-FFF2-40B4-BE49-F238E27FC236}">
                <a16:creationId xmlns:a16="http://schemas.microsoft.com/office/drawing/2014/main" id="{AD8BDC0A-112A-4673-AAB9-E57496EF4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162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Health check</a:t>
            </a:r>
          </a:p>
        </p:txBody>
      </p:sp>
      <p:sp>
        <p:nvSpPr>
          <p:cNvPr id="16" name="flow-body-BEFORE">
            <a:extLst xmlns:a="http://schemas.openxmlformats.org/drawingml/2006/main">
              <a:ext uri="{FF2B5EF4-FFF2-40B4-BE49-F238E27FC236}">
                <a16:creationId xmlns:a16="http://schemas.microsoft.com/office/drawing/2014/main" id="{4320C159-0AD9-4F6D-80A9-E9C0FB4E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19400"/>
            <a:ext cx="1162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949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Brief questions, agreed starting level, camera and space checked.</a:t>
            </a:r>
          </a:p>
        </p:txBody>
      </p:sp>
      <p:sp>
        <p:nvSpPr>
          <p:cNvPr id="17" name="flow-5–10 MIN">
            <a:extLst xmlns:a="http://schemas.openxmlformats.org/drawingml/2006/main">
              <a:ext uri="{FF2B5EF4-FFF2-40B4-BE49-F238E27FC236}">
                <a16:creationId xmlns:a16="http://schemas.microsoft.com/office/drawing/2014/main" id="{4822FDAA-E424-4C3D-A630-83D340F2C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95500"/>
            <a:ext cx="1857375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BDAD7"/>
            </a:solidFill>
            <a:prstDash val="solid"/>
          </a:ln>
        </p:spPr>
      </p:sp>
      <p:sp>
        <p:nvSpPr>
          <p:cNvPr id="18" name="flow-rule-5–10 MIN">
            <a:extLst xmlns:a="http://schemas.openxmlformats.org/drawingml/2006/main">
              <a:ext uri="{FF2B5EF4-FFF2-40B4-BE49-F238E27FC236}">
                <a16:creationId xmlns:a16="http://schemas.microsoft.com/office/drawing/2014/main" id="{571548EC-94DC-4BAB-8F08-C53A375FA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95500"/>
            <a:ext cx="18573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flow-time-5–10 MIN">
            <a:extLst xmlns:a="http://schemas.openxmlformats.org/drawingml/2006/main">
              <a:ext uri="{FF2B5EF4-FFF2-40B4-BE49-F238E27FC236}">
                <a16:creationId xmlns:a16="http://schemas.microsoft.com/office/drawing/2014/main" id="{D9F3EBC7-CCB2-49AE-B86F-45BA613AC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238375"/>
            <a:ext cx="15906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EF7F64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EF7F64"/>
                </a:solidFill>
                <a:latin typeface="Aptos"/>
                <a:ea typeface="Aptos"/>
                <a:cs typeface="Aptos"/>
              </a:rPr>
              <a:t>5–10 MIN</a:t>
            </a:r>
          </a:p>
        </p:txBody>
      </p:sp>
      <p:sp>
        <p:nvSpPr>
          <p:cNvPr id="20" name="flow-head-5–10 MIN">
            <a:extLst xmlns:a="http://schemas.openxmlformats.org/drawingml/2006/main">
              <a:ext uri="{FF2B5EF4-FFF2-40B4-BE49-F238E27FC236}">
                <a16:creationId xmlns:a16="http://schemas.microsoft.com/office/drawing/2014/main" id="{070EC346-6F17-4ADE-B11C-203DDB6B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457450"/>
            <a:ext cx="1590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Warm-up</a:t>
            </a:r>
          </a:p>
        </p:txBody>
      </p:sp>
      <p:sp>
        <p:nvSpPr>
          <p:cNvPr id="21" name="flow-body-5–10 MIN">
            <a:extLst xmlns:a="http://schemas.openxmlformats.org/drawingml/2006/main">
              <a:ext uri="{FF2B5EF4-FFF2-40B4-BE49-F238E27FC236}">
                <a16:creationId xmlns:a16="http://schemas.microsoft.com/office/drawing/2014/main" id="{C6C61465-068E-44EB-9CBD-203C358A7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819400"/>
            <a:ext cx="15906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Mobility, coordination and balance before the circuit.</a:t>
            </a:r>
          </a:p>
        </p:txBody>
      </p:sp>
      <p:sp>
        <p:nvSpPr>
          <p:cNvPr id="22" name="flow-MAIN CIRCUIT">
            <a:extLst xmlns:a="http://schemas.openxmlformats.org/drawingml/2006/main">
              <a:ext uri="{FF2B5EF4-FFF2-40B4-BE49-F238E27FC236}">
                <a16:creationId xmlns:a16="http://schemas.microsoft.com/office/drawing/2014/main" id="{A451EF79-2101-419D-8107-65ABE53B1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2095500"/>
            <a:ext cx="5095875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2EF"/>
          </a:solidFill>
          <a:ln xmlns:a="http://schemas.openxmlformats.org/drawingml/2006/main" w="9525">
            <a:solidFill>
              <a:srgbClr val="CBDAD7"/>
            </a:solidFill>
            <a:prstDash val="solid"/>
          </a:ln>
        </p:spPr>
      </p:sp>
      <p:sp>
        <p:nvSpPr>
          <p:cNvPr id="23" name="flow-rule-MAIN CIRCUIT">
            <a:extLst xmlns:a="http://schemas.openxmlformats.org/drawingml/2006/main">
              <a:ext uri="{FF2B5EF4-FFF2-40B4-BE49-F238E27FC236}">
                <a16:creationId xmlns:a16="http://schemas.microsoft.com/office/drawing/2014/main" id="{1037BD64-2F26-4BDA-BEEA-56DEC523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2095500"/>
            <a:ext cx="509587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flow-time-MAIN CIRCUIT">
            <a:extLst xmlns:a="http://schemas.openxmlformats.org/drawingml/2006/main">
              <a:ext uri="{FF2B5EF4-FFF2-40B4-BE49-F238E27FC236}">
                <a16:creationId xmlns:a16="http://schemas.microsoft.com/office/drawing/2014/main" id="{FF8D0698-ADC8-478B-8FD8-30C419E4B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238375"/>
            <a:ext cx="4829175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EF7F64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EF7F64"/>
                </a:solidFill>
                <a:latin typeface="Aptos"/>
                <a:ea typeface="Aptos"/>
                <a:cs typeface="Aptos"/>
              </a:rPr>
              <a:t>MAIN CIRCUIT</a:t>
            </a:r>
          </a:p>
        </p:txBody>
      </p:sp>
      <p:sp>
        <p:nvSpPr>
          <p:cNvPr id="25" name="flow-head-MAIN CIRCUIT">
            <a:extLst xmlns:a="http://schemas.openxmlformats.org/drawingml/2006/main">
              <a:ext uri="{FF2B5EF4-FFF2-40B4-BE49-F238E27FC236}">
                <a16:creationId xmlns:a16="http://schemas.microsoft.com/office/drawing/2014/main" id="{B8D54500-68F6-459E-AB2D-CBA2D0D7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457450"/>
            <a:ext cx="4829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7–8 exercises × 2–3 rounds</a:t>
            </a:r>
          </a:p>
        </p:txBody>
      </p:sp>
      <p:sp>
        <p:nvSpPr>
          <p:cNvPr id="26" name="flow-body-MAIN CIRCUIT">
            <a:extLst xmlns:a="http://schemas.openxmlformats.org/drawingml/2006/main">
              <a:ext uri="{FF2B5EF4-FFF2-40B4-BE49-F238E27FC236}">
                <a16:creationId xmlns:a16="http://schemas.microsoft.com/office/drawing/2014/main" id="{47305CCF-BBD3-4392-ADE0-8AC580383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819400"/>
            <a:ext cx="48291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Active recovery, rest and water breaks. Breathlessness and perceived exertion monitored.</a:t>
            </a:r>
          </a:p>
        </p:txBody>
      </p:sp>
      <p:sp>
        <p:nvSpPr>
          <p:cNvPr id="27" name="flow-5–10 MIN + AFTER">
            <a:extLst xmlns:a="http://schemas.openxmlformats.org/drawingml/2006/main">
              <a:ext uri="{FF2B5EF4-FFF2-40B4-BE49-F238E27FC236}">
                <a16:creationId xmlns:a16="http://schemas.microsoft.com/office/drawing/2014/main" id="{21181EEB-7B43-4D37-9C27-D411C5520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095500"/>
            <a:ext cx="236220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BDAD7"/>
            </a:solidFill>
            <a:prstDash val="solid"/>
          </a:ln>
        </p:spPr>
      </p:sp>
      <p:sp>
        <p:nvSpPr>
          <p:cNvPr id="28" name="flow-rule-5–10 MIN + AFTER">
            <a:extLst xmlns:a="http://schemas.openxmlformats.org/drawingml/2006/main">
              <a:ext uri="{FF2B5EF4-FFF2-40B4-BE49-F238E27FC236}">
                <a16:creationId xmlns:a16="http://schemas.microsoft.com/office/drawing/2014/main" id="{37DD4AB0-D909-4D4E-BE9D-DEA4B51C2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095500"/>
            <a:ext cx="23622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flow-time-5–10 MIN + AFTER">
            <a:extLst xmlns:a="http://schemas.openxmlformats.org/drawingml/2006/main">
              <a:ext uri="{FF2B5EF4-FFF2-40B4-BE49-F238E27FC236}">
                <a16:creationId xmlns:a16="http://schemas.microsoft.com/office/drawing/2014/main" id="{9389D0A1-0973-4E7E-8F40-DCACB12DB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238375"/>
            <a:ext cx="2095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EF7F64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EF7F64"/>
                </a:solidFill>
                <a:latin typeface="Aptos"/>
                <a:ea typeface="Aptos"/>
                <a:cs typeface="Aptos"/>
              </a:rPr>
              <a:t>5–10 MIN + AFTER</a:t>
            </a:r>
          </a:p>
        </p:txBody>
      </p:sp>
      <p:sp>
        <p:nvSpPr>
          <p:cNvPr id="30" name="flow-head-5–10 MIN + AFTER">
            <a:extLst xmlns:a="http://schemas.openxmlformats.org/drawingml/2006/main">
              <a:ext uri="{FF2B5EF4-FFF2-40B4-BE49-F238E27FC236}">
                <a16:creationId xmlns:a16="http://schemas.microsoft.com/office/drawing/2014/main" id="{7179156D-AE03-4456-A6AA-FEAA6BBB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4574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Cool-down</a:t>
            </a:r>
          </a:p>
        </p:txBody>
      </p:sp>
      <p:sp>
        <p:nvSpPr>
          <p:cNvPr id="31" name="flow-body-5–10 MIN + AFTER">
            <a:extLst xmlns:a="http://schemas.openxmlformats.org/drawingml/2006/main">
              <a:ext uri="{FF2B5EF4-FFF2-40B4-BE49-F238E27FC236}">
                <a16:creationId xmlns:a16="http://schemas.microsoft.com/office/drawing/2014/main" id="{F2EF2594-F9B5-4F1C-B4D5-ECF1E407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81940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Ease down, repeat health questions and review problems.</a:t>
            </a:r>
          </a:p>
        </p:txBody>
      </p:sp>
      <p:sp>
        <p:nvSpPr>
          <p:cNvPr id="32" name="worked-movements">
            <a:extLst xmlns:a="http://schemas.openxmlformats.org/drawingml/2006/main">
              <a:ext uri="{FF2B5EF4-FFF2-40B4-BE49-F238E27FC236}">
                <a16:creationId xmlns:a16="http://schemas.microsoft.com/office/drawing/2014/main" id="{A80982F2-52DA-40D4-90C2-859A4F086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14750"/>
            <a:ext cx="6191250" cy="24003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052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worked-title">
            <a:extLst xmlns:a="http://schemas.openxmlformats.org/drawingml/2006/main">
              <a:ext uri="{FF2B5EF4-FFF2-40B4-BE49-F238E27FC236}">
                <a16:creationId xmlns:a16="http://schemas.microsoft.com/office/drawing/2014/main" id="{95B46E2F-A2B6-4219-94D1-6D44ED50B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0525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the published example contained</a:t>
            </a:r>
          </a:p>
        </p:txBody>
      </p:sp>
      <p:sp>
        <p:nvSpPr>
          <p:cNvPr id="34" name="worked-dose">
            <a:extLst xmlns:a="http://schemas.openxmlformats.org/drawingml/2006/main">
              <a:ext uri="{FF2B5EF4-FFF2-40B4-BE49-F238E27FC236}">
                <a16:creationId xmlns:a16="http://schemas.microsoft.com/office/drawing/2014/main" id="{A6B6450E-06F8-40FE-BFA7-63CA9033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10050"/>
            <a:ext cx="581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5C9C3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55C9C3"/>
                </a:solidFill>
                <a:latin typeface="Aptos"/>
                <a:ea typeface="Aptos"/>
                <a:cs typeface="Aptos"/>
              </a:rPr>
              <a:t>45 sec movement · 30 sec active recovery · 2 circuits</a:t>
            </a:r>
          </a:p>
        </p:txBody>
      </p:sp>
      <p:sp>
        <p:nvSpPr>
          <p:cNvPr id="35" name="moves-left">
            <a:extLst xmlns:a="http://schemas.openxmlformats.org/drawingml/2006/main">
              <a:ext uri="{FF2B5EF4-FFF2-40B4-BE49-F238E27FC236}">
                <a16:creationId xmlns:a16="http://schemas.microsoft.com/office/drawing/2014/main" id="{DF92F28B-E097-46B5-AA46-C84342B0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529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1. Squat + one-arm reach</a:t>
            </a:r>
          </a:p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2. Slow lateral raise</a:t>
            </a:r>
          </a:p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3. Side lunge + slow biceps curl</a:t>
            </a:r>
          </a:p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4. High pull</a:t>
            </a:r>
          </a:p>
        </p:txBody>
      </p:sp>
      <p:sp>
        <p:nvSpPr>
          <p:cNvPr id="36" name="moves-right">
            <a:extLst xmlns:a="http://schemas.openxmlformats.org/drawingml/2006/main">
              <a:ext uri="{FF2B5EF4-FFF2-40B4-BE49-F238E27FC236}">
                <a16:creationId xmlns:a16="http://schemas.microsoft.com/office/drawing/2014/main" id="{7BEBF720-9554-4704-8E84-6E8FDE294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552950"/>
            <a:ext cx="266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5. Cross-body knee/toe reach</a:t>
            </a:r>
          </a:p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6. Standing overhead press</a:t>
            </a:r>
          </a:p>
          <a:p xmlns:a="http://schemas.openxmlformats.org/drawingml/2006/main">
            <a:pPr algn="l">
              <a:defRPr sz="10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7. Seated leg lift over an object</a:t>
            </a:r>
          </a:p>
        </p:txBody>
      </p:sp>
      <p:sp>
        <p:nvSpPr>
          <p:cNvPr id="37" name="adaptations">
            <a:extLst xmlns:a="http://schemas.openxmlformats.org/drawingml/2006/main">
              <a:ext uri="{FF2B5EF4-FFF2-40B4-BE49-F238E27FC236}">
                <a16:creationId xmlns:a16="http://schemas.microsoft.com/office/drawing/2014/main" id="{B9097C5C-E814-4F2C-9B15-6CD80770C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714750"/>
            <a:ext cx="4686300" cy="24003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BDAD7"/>
            </a:solidFill>
            <a:prstDash val="solid"/>
          </a:ln>
        </p:spPr>
      </p:sp>
      <p:sp>
        <p:nvSpPr>
          <p:cNvPr id="38" name="adapt-title">
            <a:extLst xmlns:a="http://schemas.openxmlformats.org/drawingml/2006/main">
              <a:ext uri="{FF2B5EF4-FFF2-40B4-BE49-F238E27FC236}">
                <a16:creationId xmlns:a16="http://schemas.microsoft.com/office/drawing/2014/main" id="{A83D5FCF-D695-41AC-AFA4-897E3FE25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905250"/>
            <a:ext cx="426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How the same template changed</a:t>
            </a:r>
          </a:p>
        </p:txBody>
      </p:sp>
      <p:sp>
        <p:nvSpPr>
          <p:cNvPr id="39" name="adapt-rule-EASIER">
            <a:extLst xmlns:a="http://schemas.openxmlformats.org/drawingml/2006/main">
              <a:ext uri="{FF2B5EF4-FFF2-40B4-BE49-F238E27FC236}">
                <a16:creationId xmlns:a16="http://schemas.microsoft.com/office/drawing/2014/main" id="{D1A58B91-39F1-4AEB-932D-4FBBD23AA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2767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adapt-label-EASIER">
            <a:extLst xmlns:a="http://schemas.openxmlformats.org/drawingml/2006/main">
              <a:ext uri="{FF2B5EF4-FFF2-40B4-BE49-F238E27FC236}">
                <a16:creationId xmlns:a16="http://schemas.microsoft.com/office/drawing/2014/main" id="{A9303335-E209-4664-BE4A-DB8A854B4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343400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B7E79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0B7E79"/>
                </a:solidFill>
                <a:latin typeface="Aptos"/>
                <a:ea typeface="Aptos"/>
                <a:cs typeface="Aptos"/>
              </a:rPr>
              <a:t>EASIER</a:t>
            </a:r>
          </a:p>
        </p:txBody>
      </p:sp>
      <p:sp>
        <p:nvSpPr>
          <p:cNvPr id="41" name="adapt-body-EASIER">
            <a:extLst xmlns:a="http://schemas.openxmlformats.org/drawingml/2006/main">
              <a:ext uri="{FF2B5EF4-FFF2-40B4-BE49-F238E27FC236}">
                <a16:creationId xmlns:a16="http://schemas.microsoft.com/office/drawing/2014/main" id="{677C6450-7C14-40F0-837E-D5ECA264D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243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12343E"/>
                </a:solidFill>
                <a:latin typeface="Aptos"/>
                <a:ea typeface="Aptos"/>
                <a:cs typeface="Aptos"/>
              </a:rPr>
              <a:t>Seated · shallower range · alternate arms · external support</a:t>
            </a:r>
          </a:p>
        </p:txBody>
      </p:sp>
      <p:sp>
        <p:nvSpPr>
          <p:cNvPr id="42" name="adapt-rule-HARDER">
            <a:extLst xmlns:a="http://schemas.openxmlformats.org/drawingml/2006/main">
              <a:ext uri="{FF2B5EF4-FFF2-40B4-BE49-F238E27FC236}">
                <a16:creationId xmlns:a16="http://schemas.microsoft.com/office/drawing/2014/main" id="{8EB7BD4C-CBB0-4D8B-9A22-ADBB1D4B5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adapt-label-HARDER">
            <a:extLst xmlns:a="http://schemas.openxmlformats.org/drawingml/2006/main">
              <a:ext uri="{FF2B5EF4-FFF2-40B4-BE49-F238E27FC236}">
                <a16:creationId xmlns:a16="http://schemas.microsoft.com/office/drawing/2014/main" id="{2F1D2D12-E650-4282-94F4-88B4B91CA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95850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B7E79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0B7E79"/>
                </a:solidFill>
                <a:latin typeface="Aptos"/>
                <a:ea typeface="Aptos"/>
                <a:cs typeface="Aptos"/>
              </a:rPr>
              <a:t>HARDER</a:t>
            </a:r>
          </a:p>
        </p:txBody>
      </p:sp>
      <p:sp>
        <p:nvSpPr>
          <p:cNvPr id="44" name="adapt-body-HARDER">
            <a:extLst xmlns:a="http://schemas.openxmlformats.org/drawingml/2006/main">
              <a:ext uri="{FF2B5EF4-FFF2-40B4-BE49-F238E27FC236}">
                <a16:creationId xmlns:a16="http://schemas.microsoft.com/office/drawing/2014/main" id="{BA970809-6E2B-462A-A740-CCB741583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8768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12343E"/>
                </a:solidFill>
                <a:latin typeface="Aptos"/>
                <a:ea typeface="Aptos"/>
                <a:cs typeface="Aptos"/>
              </a:rPr>
              <a:t>Larger range · pause at top · optional bottles, tins or weights</a:t>
            </a:r>
          </a:p>
        </p:txBody>
      </p:sp>
      <p:sp>
        <p:nvSpPr>
          <p:cNvPr id="45" name="adapt-rule-RECOVERY">
            <a:extLst xmlns:a="http://schemas.openxmlformats.org/drawingml/2006/main">
              <a:ext uri="{FF2B5EF4-FFF2-40B4-BE49-F238E27FC236}">
                <a16:creationId xmlns:a16="http://schemas.microsoft.com/office/drawing/2014/main" id="{7F901C9D-165C-4BD2-AFF0-FFBBA3951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381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adapt-label-RECOVERY">
            <a:extLst xmlns:a="http://schemas.openxmlformats.org/drawingml/2006/main">
              <a:ext uri="{FF2B5EF4-FFF2-40B4-BE49-F238E27FC236}">
                <a16:creationId xmlns:a16="http://schemas.microsoft.com/office/drawing/2014/main" id="{5996B497-F88A-4932-9FC5-2DAC467DD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448300"/>
            <a:ext cx="80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0B7E79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0B7E79"/>
                </a:solidFill>
                <a:latin typeface="Aptos"/>
                <a:ea typeface="Aptos"/>
                <a:cs typeface="Aptos"/>
              </a:rPr>
              <a:t>RECOVERY</a:t>
            </a:r>
          </a:p>
        </p:txBody>
      </p:sp>
      <p:sp>
        <p:nvSpPr>
          <p:cNvPr id="47" name="adapt-body-RECOVERY">
            <a:extLst xmlns:a="http://schemas.openxmlformats.org/drawingml/2006/main">
              <a:ext uri="{FF2B5EF4-FFF2-40B4-BE49-F238E27FC236}">
                <a16:creationId xmlns:a16="http://schemas.microsoft.com/office/drawing/2014/main" id="{1853077F-8A99-4385-A957-30FFB60A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292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12343E"/>
                </a:solidFill>
                <a:latin typeface="Aptos"/>
                <a:ea typeface="Aptos"/>
                <a:cs typeface="Aptos"/>
              </a:rPr>
              <a:t>Marching · side-steps · heel digs—or rest when needed</a:t>
            </a:r>
          </a:p>
        </p:txBody>
      </p:sp>
      <p:sp>
        <p:nvSpPr>
          <p:cNvPr id="48" name="example-boundary">
            <a:extLst xmlns:a="http://schemas.openxmlformats.org/drawingml/2006/main">
              <a:ext uri="{FF2B5EF4-FFF2-40B4-BE49-F238E27FC236}">
                <a16:creationId xmlns:a16="http://schemas.microsoft.com/office/drawing/2014/main" id="{9C5A5388-04C1-41C9-BE90-810731741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6191250"/>
            <a:ext cx="876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647B80"/>
                </a:solidFill>
                <a:latin typeface="Aptos"/>
                <a:ea typeface="Aptos"/>
                <a:cs typeface="Aptos"/>
              </a:rPr>
              <a:t>One documented intermediate template—not a universal workout or the exact routine every participant received.</a:t>
            </a:r>
          </a:p>
        </p:txBody>
      </p:sp>
    </p:spTree>
    <p:extLst>
      <p:ext uri="{BB962C8B-B14F-4D97-AF65-F5344CB8AC3E}">
        <p14:creationId xmlns:p14="http://schemas.microsoft.com/office/powerpoint/2010/main" val="724718641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lide-background">
            <a:extLst xmlns:a="http://schemas.openxmlformats.org/drawingml/2006/main">
              <a:ext uri="{FF2B5EF4-FFF2-40B4-BE49-F238E27FC236}">
                <a16:creationId xmlns:a16="http://schemas.microsoft.com/office/drawing/2014/main" id="{22676C86-F501-45B8-AAD4-D0EDE162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18DFBAC-97A3-4164-A12B-917F5EF6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B7E7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0B7E79"/>
                </a:solidFill>
                <a:latin typeface="Aptos"/>
                <a:ea typeface="Aptos"/>
                <a:cs typeface="Aptos"/>
              </a:rPr>
              <a:t>WHAT CAN BE CARRIED INTO PRACTICE?</a:t>
            </a:r>
          </a:p>
        </p:txBody>
      </p:sp>
      <p:sp>
        <p:nvSpPr>
          <p:cNvPr id="3" name="source-tag">
            <a:extLst xmlns:a="http://schemas.openxmlformats.org/drawingml/2006/main">
              <a:ext uri="{FF2B5EF4-FFF2-40B4-BE49-F238E27FC236}">
                <a16:creationId xmlns:a16="http://schemas.microsoft.com/office/drawing/2014/main" id="{7F2A766F-9A28-48BE-8D6C-006549EAB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3850"/>
            <a:ext cx="3829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CARE PRINCIPLES · NOT A PRESCRIPTION</a:t>
            </a:r>
          </a:p>
        </p:txBody>
      </p:sp>
      <p:sp>
        <p:nvSpPr>
          <p:cNvPr id="4" name="headline">
            <a:extLst xmlns:a="http://schemas.openxmlformats.org/drawingml/2006/main">
              <a:ext uri="{FF2B5EF4-FFF2-40B4-BE49-F238E27FC236}">
                <a16:creationId xmlns:a16="http://schemas.microsoft.com/office/drawing/2014/main" id="{EAB8C79C-2909-4D83-ABE3-3C5830E59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37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The actionable part is the adaptation system—not copying the exercise list</a:t>
            </a:r>
          </a:p>
        </p:txBody>
      </p:sp>
      <p:sp>
        <p:nvSpPr>
          <p:cNvPr id="5" name="coral-rule">
            <a:extLst xmlns:a="http://schemas.openxmlformats.org/drawingml/2006/main">
              <a:ext uri="{FF2B5EF4-FFF2-40B4-BE49-F238E27FC236}">
                <a16:creationId xmlns:a16="http://schemas.microsoft.com/office/drawing/2014/main" id="{5C3AC6D2-5E7F-458F-83AC-842C5349D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71600"/>
            <a:ext cx="781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source">
            <a:extLst xmlns:a="http://schemas.openxmlformats.org/drawingml/2006/main">
              <a:ext uri="{FF2B5EF4-FFF2-40B4-BE49-F238E27FC236}">
                <a16:creationId xmlns:a16="http://schemas.microsoft.com/office/drawing/2014/main" id="{D5C6A716-3EB4-4E89-8618-59976A607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15100"/>
            <a:ext cx="609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REGAIN development paper · PMID 37881468</a:t>
            </a:r>
          </a:p>
        </p:txBody>
      </p:sp>
      <p:sp>
        <p:nvSpPr>
          <p:cNvPr id="7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F77F8BF3-9075-4126-97C4-A4525DFDD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15100"/>
            <a:ext cx="4000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8" name="action-1-number">
            <a:extLst xmlns:a="http://schemas.openxmlformats.org/drawingml/2006/main">
              <a:ext uri="{FF2B5EF4-FFF2-40B4-BE49-F238E27FC236}">
                <a16:creationId xmlns:a16="http://schemas.microsoft.com/office/drawing/2014/main" id="{5D7AA812-2973-4B56-A402-514E6AD84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28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action-head-1">
            <a:extLst xmlns:a="http://schemas.openxmlformats.org/drawingml/2006/main">
              <a:ext uri="{FF2B5EF4-FFF2-40B4-BE49-F238E27FC236}">
                <a16:creationId xmlns:a16="http://schemas.microsoft.com/office/drawing/2014/main" id="{91C52D8C-8994-4626-B61C-319D837BA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907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Assess first</a:t>
            </a:r>
          </a:p>
        </p:txBody>
      </p:sp>
      <p:sp>
        <p:nvSpPr>
          <p:cNvPr id="10" name="action-body-1">
            <a:extLst xmlns:a="http://schemas.openxmlformats.org/drawingml/2006/main">
              <a:ext uri="{FF2B5EF4-FFF2-40B4-BE49-F238E27FC236}">
                <a16:creationId xmlns:a16="http://schemas.microsoft.com/office/drawing/2014/main" id="{87BC8646-18DE-4AFD-A338-B2D6D937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62125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Review medical history, current function, barriers, home setup and post-exertional worsening.</a:t>
            </a:r>
          </a:p>
        </p:txBody>
      </p:sp>
      <p:sp>
        <p:nvSpPr>
          <p:cNvPr id="11" name="action-divider-1">
            <a:extLst xmlns:a="http://schemas.openxmlformats.org/drawingml/2006/main">
              <a:ext uri="{FF2B5EF4-FFF2-40B4-BE49-F238E27FC236}">
                <a16:creationId xmlns:a16="http://schemas.microsoft.com/office/drawing/2014/main" id="{EC5E9D25-1FC0-4B8B-8F04-FDBD09C20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81250"/>
            <a:ext cx="6877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ction-2-number">
            <a:extLst xmlns:a="http://schemas.openxmlformats.org/drawingml/2006/main">
              <a:ext uri="{FF2B5EF4-FFF2-40B4-BE49-F238E27FC236}">
                <a16:creationId xmlns:a16="http://schemas.microsoft.com/office/drawing/2014/main" id="{C278119F-50AB-4BF5-920B-9E99FD8DA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098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action-head-2">
            <a:extLst xmlns:a="http://schemas.openxmlformats.org/drawingml/2006/main">
              <a:ext uri="{FF2B5EF4-FFF2-40B4-BE49-F238E27FC236}">
                <a16:creationId xmlns:a16="http://schemas.microsoft.com/office/drawing/2014/main" id="{A196E934-909E-4AAB-9330-97E0BAD4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5717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Agree the baseline</a:t>
            </a:r>
          </a:p>
        </p:txBody>
      </p:sp>
      <p:sp>
        <p:nvSpPr>
          <p:cNvPr id="14" name="action-body-2">
            <a:extLst xmlns:a="http://schemas.openxmlformats.org/drawingml/2006/main">
              <a:ext uri="{FF2B5EF4-FFF2-40B4-BE49-F238E27FC236}">
                <a16:creationId xmlns:a16="http://schemas.microsoft.com/office/drawing/2014/main" id="{28408434-D6A0-44A3-894B-949F6AA93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543175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Choose a starting level that preserves essential daily activity and can be reduced immediately.</a:t>
            </a:r>
          </a:p>
        </p:txBody>
      </p:sp>
      <p:sp>
        <p:nvSpPr>
          <p:cNvPr id="15" name="action-divider-2">
            <a:extLst xmlns:a="http://schemas.openxmlformats.org/drawingml/2006/main">
              <a:ext uri="{FF2B5EF4-FFF2-40B4-BE49-F238E27FC236}">
                <a16:creationId xmlns:a16="http://schemas.microsoft.com/office/drawing/2014/main" id="{22C39844-4C55-461E-B1F6-4D7176C85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62300"/>
            <a:ext cx="6877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3-number">
            <a:extLst xmlns:a="http://schemas.openxmlformats.org/drawingml/2006/main">
              <a:ext uri="{FF2B5EF4-FFF2-40B4-BE49-F238E27FC236}">
                <a16:creationId xmlns:a16="http://schemas.microsoft.com/office/drawing/2014/main" id="{1D179247-2AF0-41E6-B645-BC24A56B0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3909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7" name="action-head-3">
            <a:extLst xmlns:a="http://schemas.openxmlformats.org/drawingml/2006/main">
              <a:ext uri="{FF2B5EF4-FFF2-40B4-BE49-F238E27FC236}">
                <a16:creationId xmlns:a16="http://schemas.microsoft.com/office/drawing/2014/main" id="{74D39AB7-B445-4EC6-900D-4F2719C0D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Adapt in real time</a:t>
            </a:r>
          </a:p>
        </p:txBody>
      </p:sp>
      <p:sp>
        <p:nvSpPr>
          <p:cNvPr id="18" name="action-body-3">
            <a:extLst xmlns:a="http://schemas.openxmlformats.org/drawingml/2006/main">
              <a:ext uri="{FF2B5EF4-FFF2-40B4-BE49-F238E27FC236}">
                <a16:creationId xmlns:a16="http://schemas.microsoft.com/office/drawing/2014/main" id="{1D37BD72-CF61-403C-9EF2-92ECF4813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324225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Use seated options, smaller ranges, support, rest or stopping—not one standard for the group.</a:t>
            </a:r>
          </a:p>
        </p:txBody>
      </p:sp>
      <p:sp>
        <p:nvSpPr>
          <p:cNvPr id="19" name="action-divider-3">
            <a:extLst xmlns:a="http://schemas.openxmlformats.org/drawingml/2006/main">
              <a:ext uri="{FF2B5EF4-FFF2-40B4-BE49-F238E27FC236}">
                <a16:creationId xmlns:a16="http://schemas.microsoft.com/office/drawing/2014/main" id="{0378D003-0DD5-4504-8075-E1F28DCF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43350"/>
            <a:ext cx="6877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ction-4-number">
            <a:extLst xmlns:a="http://schemas.openxmlformats.org/drawingml/2006/main">
              <a:ext uri="{FF2B5EF4-FFF2-40B4-BE49-F238E27FC236}">
                <a16:creationId xmlns:a16="http://schemas.microsoft.com/office/drawing/2014/main" id="{3DD88DDF-A1CF-49E9-A02C-075626146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719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1" name="action-head-4">
            <a:extLst xmlns:a="http://schemas.openxmlformats.org/drawingml/2006/main">
              <a:ext uri="{FF2B5EF4-FFF2-40B4-BE49-F238E27FC236}">
                <a16:creationId xmlns:a16="http://schemas.microsoft.com/office/drawing/2014/main" id="{80443ABC-ABB5-40E9-868F-503E52DF6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338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Monitor the delay</a:t>
            </a:r>
          </a:p>
        </p:txBody>
      </p:sp>
      <p:sp>
        <p:nvSpPr>
          <p:cNvPr id="22" name="action-body-4">
            <a:extLst xmlns:a="http://schemas.openxmlformats.org/drawingml/2006/main">
              <a:ext uri="{FF2B5EF4-FFF2-40B4-BE49-F238E27FC236}">
                <a16:creationId xmlns:a16="http://schemas.microsoft.com/office/drawing/2014/main" id="{0D84A9CD-4F28-4292-82BA-9D3139439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105275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Check during and after class, then ask about worsening over the following day or days.</a:t>
            </a:r>
          </a:p>
        </p:txBody>
      </p:sp>
      <p:sp>
        <p:nvSpPr>
          <p:cNvPr id="23" name="action-divider-4">
            <a:extLst xmlns:a="http://schemas.openxmlformats.org/drawingml/2006/main">
              <a:ext uri="{FF2B5EF4-FFF2-40B4-BE49-F238E27FC236}">
                <a16:creationId xmlns:a16="http://schemas.microsoft.com/office/drawing/2014/main" id="{6AA486F3-4CA7-4BAB-A2DD-ACEAC4C3D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24400"/>
            <a:ext cx="6877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ction-5-number">
            <a:extLst xmlns:a="http://schemas.openxmlformats.org/drawingml/2006/main">
              <a:ext uri="{FF2B5EF4-FFF2-40B4-BE49-F238E27FC236}">
                <a16:creationId xmlns:a16="http://schemas.microsoft.com/office/drawing/2014/main" id="{85B8C628-324E-4503-B2C7-DD8FF922D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7E7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action-head-5">
            <a:extLst xmlns:a="http://schemas.openxmlformats.org/drawingml/2006/main">
              <a:ext uri="{FF2B5EF4-FFF2-40B4-BE49-F238E27FC236}">
                <a16:creationId xmlns:a16="http://schemas.microsoft.com/office/drawing/2014/main" id="{BDDECF04-84C7-4DAD-AC17-D2DE8AECB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149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43E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2343E"/>
                </a:solidFill>
                <a:latin typeface="Aptos"/>
                <a:ea typeface="Aptos"/>
                <a:cs typeface="Aptos"/>
              </a:rPr>
              <a:t>Progress only if tolerated</a:t>
            </a:r>
          </a:p>
        </p:txBody>
      </p:sp>
      <p:sp>
        <p:nvSpPr>
          <p:cNvPr id="26" name="action-body-5">
            <a:extLst xmlns:a="http://schemas.openxmlformats.org/drawingml/2006/main">
              <a:ext uri="{FF2B5EF4-FFF2-40B4-BE49-F238E27FC236}">
                <a16:creationId xmlns:a16="http://schemas.microsoft.com/office/drawing/2014/main" id="{79AEB248-7099-4712-AF49-2B000EE1C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86325"/>
            <a:ext cx="4095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1050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REGAIN rejected a predetermined graded increase; challenge changed with response.</a:t>
            </a:r>
          </a:p>
        </p:txBody>
      </p:sp>
      <p:sp>
        <p:nvSpPr>
          <p:cNvPr id="27" name="action-divider-5">
            <a:extLst xmlns:a="http://schemas.openxmlformats.org/drawingml/2006/main">
              <a:ext uri="{FF2B5EF4-FFF2-40B4-BE49-F238E27FC236}">
                <a16:creationId xmlns:a16="http://schemas.microsoft.com/office/drawing/2014/main" id="{81D3B9F7-272B-4FD0-80EB-84B4A935B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505450"/>
            <a:ext cx="6877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A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not-actionable">
            <a:extLst xmlns:a="http://schemas.openxmlformats.org/drawingml/2006/main">
              <a:ext uri="{FF2B5EF4-FFF2-40B4-BE49-F238E27FC236}">
                <a16:creationId xmlns:a16="http://schemas.microsoft.com/office/drawing/2014/main" id="{FE2D699C-720E-44B0-9A26-6F6825509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28800"/>
            <a:ext cx="3829050" cy="320040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052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not-label">
            <a:extLst xmlns:a="http://schemas.openxmlformats.org/drawingml/2006/main">
              <a:ext uri="{FF2B5EF4-FFF2-40B4-BE49-F238E27FC236}">
                <a16:creationId xmlns:a16="http://schemas.microsoft.com/office/drawing/2014/main" id="{8CEA33B8-0B6B-4561-AA19-14645CAEF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0574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F7F64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EF7F64"/>
                </a:solidFill>
                <a:latin typeface="Aptos"/>
                <a:ea typeface="Aptos"/>
                <a:cs typeface="Aptos"/>
              </a:rPr>
              <a:t>NOT ACTIONABLE</a:t>
            </a:r>
          </a:p>
        </p:txBody>
      </p:sp>
      <p:sp>
        <p:nvSpPr>
          <p:cNvPr id="30" name="not-title">
            <a:extLst xmlns:a="http://schemas.openxmlformats.org/drawingml/2006/main">
              <a:ext uri="{FF2B5EF4-FFF2-40B4-BE49-F238E27FC236}">
                <a16:creationId xmlns:a16="http://schemas.microsoft.com/office/drawing/2014/main" id="{EB4F20DC-DED6-4AF9-9286-9C5122888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24100"/>
            <a:ext cx="323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Downloading session 5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and doing it alone</a:t>
            </a:r>
          </a:p>
        </p:txBody>
      </p:sp>
      <p:sp>
        <p:nvSpPr>
          <p:cNvPr id="31" name="not-body">
            <a:extLst xmlns:a="http://schemas.openxmlformats.org/drawingml/2006/main">
              <a:ext uri="{FF2B5EF4-FFF2-40B4-BE49-F238E27FC236}">
                <a16:creationId xmlns:a16="http://schemas.microsoft.com/office/drawing/2014/main" id="{AD5C5AF1-A599-4AF4-A241-B3F6F16DD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067050"/>
            <a:ext cx="323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trial tested trained supervision, triage, monitoring, peer support, behavioural sessions and optional home practice as one package.</a:t>
            </a:r>
          </a:p>
        </p:txBody>
      </p:sp>
      <p:sp>
        <p:nvSpPr>
          <p:cNvPr id="32" name="ask-rule">
            <a:extLst xmlns:a="http://schemas.openxmlformats.org/drawingml/2006/main">
              <a:ext uri="{FF2B5EF4-FFF2-40B4-BE49-F238E27FC236}">
                <a16:creationId xmlns:a16="http://schemas.microsoft.com/office/drawing/2014/main" id="{93382FC2-5AE5-4312-8358-1F082B42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71950"/>
            <a:ext cx="3238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9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ask-provider">
            <a:extLst xmlns:a="http://schemas.openxmlformats.org/drawingml/2006/main">
              <a:ext uri="{FF2B5EF4-FFF2-40B4-BE49-F238E27FC236}">
                <a16:creationId xmlns:a16="http://schemas.microsoft.com/office/drawing/2014/main" id="{7E7C9333-6FDE-42F8-91BF-F91EDA6FF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362450"/>
            <a:ext cx="323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Ask: How will you screen me, modify the class, detect delayed worsening, and decide whether to hold, reduce or progress?</a:t>
            </a:r>
          </a:p>
        </p:txBody>
      </p:sp>
      <p:sp>
        <p:nvSpPr>
          <p:cNvPr id="34" name="safety-boundary">
            <a:extLst xmlns:a="http://schemas.openxmlformats.org/drawingml/2006/main">
              <a:ext uri="{FF2B5EF4-FFF2-40B4-BE49-F238E27FC236}">
                <a16:creationId xmlns:a16="http://schemas.microsoft.com/office/drawing/2014/main" id="{D69B5F1A-F9CE-42D4-ABC0-C8C460DF5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257800"/>
            <a:ext cx="3638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647B80"/>
                </a:solidFill>
                <a:latin typeface="Aptos"/>
                <a:ea typeface="Aptos"/>
                <a:cs typeface="Aptos"/>
              </a:defRPr>
            </a:pPr>
            <a:r>
              <a:rPr sz="975" b="0">
                <a:solidFill>
                  <a:srgbClr val="647B80"/>
                </a:solidFill>
                <a:latin typeface="Aptos"/>
                <a:ea typeface="Aptos"/>
                <a:cs typeface="Aptos"/>
              </a:rPr>
              <a:t>Substantial PEM/PESE, severe limitation, fainting, chest symptoms or major autonomic concerns need individualized clinical assessment.</a:t>
            </a:r>
          </a:p>
        </p:txBody>
      </p:sp>
    </p:spTree>
    <p:extLst>
      <p:ext uri="{BB962C8B-B14F-4D97-AF65-F5344CB8AC3E}">
        <p14:creationId xmlns:p14="http://schemas.microsoft.com/office/powerpoint/2010/main" val="17600586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EEC5BDC-FEFC-41FE-ADBA-202DD484B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0A7C78"/>
                </a:solidFill>
              </a:defRPr>
            </a:pPr>
            <a:r>
              <a:rPr sz="1050" b="1">
                <a:solidFill>
                  <a:srgbClr val="0A7C78"/>
                </a:solidFill>
              </a:rPr>
              <a:t>PROPOSED PATHWAYS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08B66C-1AAC-47EC-AAC1-96A48F7BD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"/>
            <a:ext cx="109728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6313A"/>
                </a:solidFill>
              </a:defRPr>
            </a:pPr>
            <a:r>
              <a:rPr sz="2700" b="1">
                <a:solidFill>
                  <a:srgbClr val="16313A"/>
                </a:solidFill>
              </a:rPr>
              <a:t>Rehabilitation targets consequences—not one proven root cause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5184B5-203E-44B0-A817-48E6F3918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04950"/>
            <a:ext cx="7048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7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C3802D-F98C-41B2-973B-9543F404B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790700"/>
            <a:ext cx="3333750" cy="3476625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069295-1CE8-44EE-8341-5E0C9A0F3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47875"/>
            <a:ext cx="2800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EF7F64"/>
                </a:solidFill>
              </a:defRPr>
            </a:pPr>
            <a:r>
              <a:rPr sz="1050" b="1">
                <a:solidFill>
                  <a:srgbClr val="EF7F64"/>
                </a:solidFill>
              </a:rPr>
              <a:t>01 · PHYSICAL CAPACITY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4244C8-E81E-44A4-87DC-E193319BC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28875"/>
            <a:ext cx="2800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313A"/>
                </a:solidFill>
              </a:defRPr>
            </a:pPr>
            <a:r>
              <a:rPr sz="1725" b="1">
                <a:solidFill>
                  <a:srgbClr val="16313A"/>
                </a:solidFill>
              </a:rPr>
              <a:t>Rebuild what may be reversible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26C881-1BDA-4B52-A78D-08E36450A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32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Inactivity, hospitalization or altered movement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6415DF-F2FB-4AC5-9072-7A6302E15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52850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EF7F64"/>
                </a:solidFill>
              </a:defRPr>
            </a:pPr>
            <a:r>
              <a:rPr sz="2100" b="1">
                <a:solidFill>
                  <a:srgbClr val="EF7F64"/>
                </a:solidFill>
              </a:rPr>
              <a:t>↓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A07F58-7229-4BFD-A212-EC119BB4B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10050"/>
            <a:ext cx="2800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Tailored cardiovascular, strength and balance work may make daily activity require less effort.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2F85AD-292D-42A6-9A32-26AFEDA9E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790700"/>
            <a:ext cx="3333750" cy="3476625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EAF4F1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AFB2A2-1A8C-49A1-A9B8-59F17CE15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047875"/>
            <a:ext cx="2800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EF7F64"/>
                </a:solidFill>
              </a:defRPr>
            </a:pPr>
            <a:r>
              <a:rPr sz="1050" b="1">
                <a:solidFill>
                  <a:srgbClr val="EF7F64"/>
                </a:solidFill>
              </a:rPr>
              <a:t>02 · SELF-MANAGEMENT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AF323C-E93D-40EE-8B57-58A740AB0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428875"/>
            <a:ext cx="2800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313A"/>
                </a:solidFill>
              </a:defRPr>
            </a:pPr>
            <a:r>
              <a:rPr sz="1725" b="1">
                <a:solidFill>
                  <a:srgbClr val="16313A"/>
                </a:solidFill>
              </a:rPr>
              <a:t>Use limited capacity better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937FFFC-F0EE-42DE-82A4-72B8AEA99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1432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Breathlessness, fatigue, sleep disruption and setbacks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31FA3B-C5A7-46A4-AC51-96C0D468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752850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EF7F64"/>
                </a:solidFill>
              </a:defRPr>
            </a:pPr>
            <a:r>
              <a:rPr sz="2100" b="1">
                <a:solidFill>
                  <a:srgbClr val="EF7F64"/>
                </a:solidFill>
              </a:rPr>
              <a:t>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99F3A9-0303-4461-8A18-334E6538F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210050"/>
            <a:ext cx="2800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Breathing technique, pacing, monitoring and planning may reduce avoidable symptom burden.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035E4E-BD3C-4ED4-9A91-2791CB471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790700"/>
            <a:ext cx="3333750" cy="3476625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F5E5DF"/>
          </a:solidFill>
          <a:ln xmlns:a="http://schemas.openxmlformats.org/drawingml/2006/main" w="9525">
            <a:solidFill>
              <a:srgbClr val="DCEBE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20B089-6F76-40AE-8711-0AE7D4E57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047875"/>
            <a:ext cx="2800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EF7F64"/>
                </a:solidFill>
              </a:defRPr>
            </a:pPr>
            <a:r>
              <a:rPr sz="1050" b="1">
                <a:solidFill>
                  <a:srgbClr val="EF7F64"/>
                </a:solidFill>
              </a:rPr>
              <a:t>03 · PARTICIPATION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EC5BF9-C871-4FB2-86E9-EA20D803B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28875"/>
            <a:ext cx="2800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6313A"/>
                </a:solidFill>
              </a:defRPr>
            </a:pPr>
            <a:r>
              <a:rPr sz="1725" b="1">
                <a:solidFill>
                  <a:srgbClr val="16313A"/>
                </a:solidFill>
              </a:rPr>
              <a:t>Restore confidence and support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D672F1-B850-4DEA-AD3A-32E1B77C3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43250"/>
            <a:ext cx="2800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A7C78"/>
                </a:solidFill>
              </a:defRPr>
            </a:pPr>
            <a:r>
              <a:rPr sz="1275" b="1">
                <a:solidFill>
                  <a:srgbClr val="0A7C78"/>
                </a:solidFill>
              </a:rPr>
              <a:t>Fear, uncertainty, low mood or isolation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FFABEE-40C7-41D2-BFBE-97253513E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752850"/>
            <a:ext cx="2800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EF7F64"/>
                </a:solidFill>
              </a:defRPr>
            </a:pPr>
            <a:r>
              <a:rPr sz="2100" b="1">
                <a:solidFill>
                  <a:srgbClr val="EF7F64"/>
                </a:solidFill>
              </a:rPr>
              <a:t>↓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14B7AE-555B-4465-92DE-57B5A8DF4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210050"/>
            <a:ext cx="2800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F7277"/>
                </a:solidFill>
              </a:defRPr>
            </a:pPr>
            <a:r>
              <a:rPr sz="1200" b="0">
                <a:solidFill>
                  <a:srgbClr val="5F7277"/>
                </a:solidFill>
              </a:rPr>
              <a:t>Supervision, behavioural skills and peer contact may support participation and quality of life.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B2FAFF-7732-4189-A527-89B7D6A21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543550"/>
            <a:ext cx="923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082B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1D48E1-88DF-4585-B1F9-05A767DB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5619750"/>
            <a:ext cx="866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Not every patient is simply deconditioned. Mitochondrial, oxygen-extraction, autonomic, vascular and muscle abnormalities occur in subgroups; PEM/PESE can make exertion harmful.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9F2058-832F-4554-96BF-6F357A806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7277"/>
                </a:solidFill>
              </a:defRPr>
            </a:pPr>
            <a:r>
              <a:rPr sz="900" b="0">
                <a:solidFill>
                  <a:srgbClr val="5F7277"/>
                </a:solidFill>
              </a:rPr>
              <a:t>Long COVID rehabilitation evidence · Interim snapshot · 3 Aug 2026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E0589CC-DEC9-4867-8FF5-F21643EA6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67475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6313A"/>
                </a:solidFill>
              </a:defRPr>
            </a:pPr>
            <a:r>
              <a:rPr sz="900" b="1">
                <a:solidFill>
                  <a:srgbClr val="16313A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00716300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2026-08-03T03:43:25.8670000Z</dcterms:created>
  <dcterms:modified xsi:type="dcterms:W3CDTF">2026-08-03T03:43:25.8670000Z</dcterms:modified>
</coreProperties>
</file>